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16"/>
  </p:notesMasterIdLst>
  <p:sldIdLst>
    <p:sldId id="256" r:id="rId2"/>
    <p:sldId id="258" r:id="rId3"/>
    <p:sldId id="257" r:id="rId4"/>
    <p:sldId id="267" r:id="rId5"/>
    <p:sldId id="271" r:id="rId6"/>
    <p:sldId id="266" r:id="rId7"/>
    <p:sldId id="276" r:id="rId8"/>
    <p:sldId id="268" r:id="rId9"/>
    <p:sldId id="273" r:id="rId10"/>
    <p:sldId id="260" r:id="rId11"/>
    <p:sldId id="274" r:id="rId12"/>
    <p:sldId id="275" r:id="rId13"/>
    <p:sldId id="262" r:id="rId14"/>
    <p:sldId id="26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3117" autoAdjust="0"/>
  </p:normalViewPr>
  <p:slideViewPr>
    <p:cSldViewPr>
      <p:cViewPr varScale="1">
        <p:scale>
          <a:sx n="83" d="100"/>
          <a:sy n="83" d="100"/>
        </p:scale>
        <p:origin x="-76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926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onference%20&amp;%20Workshop\My%20Conferences%20&amp;%20Workshops\Gambling%20and%20Risk%20Taking%2020130527-31\1_C02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'[1_C02.xls]工作表2'!$A$2</c:f>
              <c:strCache>
                <c:ptCount val="1"/>
                <c:pt idx="0">
                  <c:v>Greyhound Racing</c:v>
                </c:pt>
              </c:strCache>
            </c:strRef>
          </c:tx>
          <c:cat>
            <c:numRef>
              <c:f>'[1_C02.xls]工作表2'!$B$1:$L$1</c:f>
              <c:numCache>
                <c:formatCode>General</c:formatCode>
                <c:ptCount val="11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</c:numCache>
            </c:numRef>
          </c:cat>
          <c:val>
            <c:numRef>
              <c:f>'[1_C02.xls]工作表2'!$B$2:$L$2</c:f>
              <c:numCache>
                <c:formatCode>General</c:formatCode>
                <c:ptCount val="11"/>
                <c:pt idx="0">
                  <c:v>334</c:v>
                </c:pt>
                <c:pt idx="1">
                  <c:v>328</c:v>
                </c:pt>
                <c:pt idx="2">
                  <c:v>376</c:v>
                </c:pt>
                <c:pt idx="3">
                  <c:v>303</c:v>
                </c:pt>
                <c:pt idx="4">
                  <c:v>302</c:v>
                </c:pt>
                <c:pt idx="5">
                  <c:v>459</c:v>
                </c:pt>
                <c:pt idx="6">
                  <c:v>899</c:v>
                </c:pt>
                <c:pt idx="7" formatCode="#,##0">
                  <c:v>1576</c:v>
                </c:pt>
                <c:pt idx="8" formatCode="#,##0">
                  <c:v>1659</c:v>
                </c:pt>
                <c:pt idx="9" formatCode="#,##0">
                  <c:v>1440</c:v>
                </c:pt>
                <c:pt idx="10">
                  <c:v>985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'[1_C02.xls]工作表2'!$A$4</c:f>
              <c:strCache>
                <c:ptCount val="1"/>
                <c:pt idx="0">
                  <c:v>Horse Racing</c:v>
                </c:pt>
              </c:strCache>
            </c:strRef>
          </c:tx>
          <c:cat>
            <c:numRef>
              <c:f>'[1_C02.xls]工作表2'!$B$1:$L$1</c:f>
              <c:numCache>
                <c:formatCode>General</c:formatCode>
                <c:ptCount val="11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</c:numCache>
            </c:numRef>
          </c:cat>
          <c:val>
            <c:numRef>
              <c:f>'[1_C02.xls]工作表2'!$B$4:$L$4</c:f>
              <c:numCache>
                <c:formatCode>#,##0</c:formatCode>
                <c:ptCount val="11"/>
                <c:pt idx="0">
                  <c:v>2723</c:v>
                </c:pt>
                <c:pt idx="1">
                  <c:v>5207</c:v>
                </c:pt>
                <c:pt idx="2">
                  <c:v>8173</c:v>
                </c:pt>
                <c:pt idx="3">
                  <c:v>3286</c:v>
                </c:pt>
                <c:pt idx="4">
                  <c:v>2253</c:v>
                </c:pt>
                <c:pt idx="5">
                  <c:v>2080</c:v>
                </c:pt>
                <c:pt idx="6">
                  <c:v>2600</c:v>
                </c:pt>
                <c:pt idx="7">
                  <c:v>1719</c:v>
                </c:pt>
                <c:pt idx="8">
                  <c:v>2273</c:v>
                </c:pt>
                <c:pt idx="9">
                  <c:v>2269</c:v>
                </c:pt>
                <c:pt idx="10">
                  <c:v>1828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858560"/>
        <c:axId val="145860096"/>
      </c:lineChart>
      <c:catAx>
        <c:axId val="145858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5860096"/>
        <c:crosses val="autoZero"/>
        <c:auto val="1"/>
        <c:lblAlgn val="ctr"/>
        <c:lblOffset val="100"/>
        <c:noMultiLvlLbl val="0"/>
      </c:catAx>
      <c:valAx>
        <c:axId val="1458600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5858560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2FD14F-B461-4E4B-A6DA-04ECD3123575}" type="datetimeFigureOut">
              <a:rPr lang="en-US" smtClean="0"/>
              <a:pPr/>
              <a:t>12/11/2013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14EC5A-06B8-4474-85F1-AF91D6E6D3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429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acinos.net/us/west-virginia/" TargetMode="External"/><Relationship Id="rId13" Type="http://schemas.openxmlformats.org/officeDocument/2006/relationships/hyperlink" Target="http://www.racinos.net/us/new-york/" TargetMode="External"/><Relationship Id="rId18" Type="http://schemas.openxmlformats.org/officeDocument/2006/relationships/hyperlink" Target="http://www.racinos.net/canada/british-columbia/" TargetMode="External"/><Relationship Id="rId26" Type="http://schemas.openxmlformats.org/officeDocument/2006/relationships/hyperlink" Target="http://www.racinos.net/canada/ontario/dresden-raceway.html" TargetMode="External"/><Relationship Id="rId39" Type="http://schemas.openxmlformats.org/officeDocument/2006/relationships/hyperlink" Target="http://www.racinos.net/canada/ontario/woodbine-entertainment.html" TargetMode="External"/><Relationship Id="rId3" Type="http://schemas.openxmlformats.org/officeDocument/2006/relationships/hyperlink" Target="http://www.racinos.net/us/rhode-island/twin-river-casino-and-racing.html" TargetMode="External"/><Relationship Id="rId21" Type="http://schemas.openxmlformats.org/officeDocument/2006/relationships/hyperlink" Target="http://www.racinos.net/canada/manitoba/" TargetMode="External"/><Relationship Id="rId34" Type="http://schemas.openxmlformats.org/officeDocument/2006/relationships/hyperlink" Target="http://www.racinos.net/canada/ontario/mohawk-racetrack.html" TargetMode="External"/><Relationship Id="rId42" Type="http://schemas.openxmlformats.org/officeDocument/2006/relationships/hyperlink" Target="http://www.racinos.net/canada/prince-edward-island/charlottetown-driving-park-entertainment-centre.html" TargetMode="External"/><Relationship Id="rId47" Type="http://schemas.openxmlformats.org/officeDocument/2006/relationships/hyperlink" Target="http://www.racinos.net/canada/quebec/sulky-trois-rivieres.html" TargetMode="External"/><Relationship Id="rId7" Type="http://schemas.openxmlformats.org/officeDocument/2006/relationships/hyperlink" Target="http://www.racinos.net/us/louisiana/" TargetMode="External"/><Relationship Id="rId12" Type="http://schemas.openxmlformats.org/officeDocument/2006/relationships/hyperlink" Target="http://www.racinos.net/us/new-mexico/" TargetMode="External"/><Relationship Id="rId17" Type="http://schemas.openxmlformats.org/officeDocument/2006/relationships/hyperlink" Target="http://www.racinos.net/canada/alberta/horses-slots-at-northlands-park.html" TargetMode="External"/><Relationship Id="rId25" Type="http://schemas.openxmlformats.org/officeDocument/2006/relationships/hyperlink" Target="http://www.racinos.net/canada/ontario/clinton-raceway.html" TargetMode="External"/><Relationship Id="rId33" Type="http://schemas.openxmlformats.org/officeDocument/2006/relationships/hyperlink" Target="http://www.racinos.net/canada/ontario/kawartha-downs-and-speedway.html" TargetMode="External"/><Relationship Id="rId38" Type="http://schemas.openxmlformats.org/officeDocument/2006/relationships/hyperlink" Target="http://www.racinos.net/canada/ontario/windsor-raceway.html" TargetMode="External"/><Relationship Id="rId46" Type="http://schemas.openxmlformats.org/officeDocument/2006/relationships/hyperlink" Target="http://www.racinos.net/canada/quebec/sulky-quebec.html" TargetMode="External"/><Relationship Id="rId2" Type="http://schemas.openxmlformats.org/officeDocument/2006/relationships/slide" Target="../slides/slide4.xml"/><Relationship Id="rId16" Type="http://schemas.openxmlformats.org/officeDocument/2006/relationships/hyperlink" Target="http://www.racinos.net/canada/alberta/evergreen-park.html" TargetMode="External"/><Relationship Id="rId20" Type="http://schemas.openxmlformats.org/officeDocument/2006/relationships/hyperlink" Target="http://www.racinos.net/canada/british-columbia/hastings-racecourse.html" TargetMode="External"/><Relationship Id="rId29" Type="http://schemas.openxmlformats.org/officeDocument/2006/relationships/hyperlink" Target="http://www.racinos.net/canada/ontario/georgian-downs.html" TargetMode="External"/><Relationship Id="rId41" Type="http://schemas.openxmlformats.org/officeDocument/2006/relationships/hyperlink" Target="http://www.racinos.net/canada/prince-edward-island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racinos.net/us/iowa/" TargetMode="External"/><Relationship Id="rId11" Type="http://schemas.openxmlformats.org/officeDocument/2006/relationships/hyperlink" Target="http://www.racinos.net/us/maine/" TargetMode="External"/><Relationship Id="rId24" Type="http://schemas.openxmlformats.org/officeDocument/2006/relationships/hyperlink" Target="http://www.racinos.net/canada/ontario/ajax-downs.html" TargetMode="External"/><Relationship Id="rId32" Type="http://schemas.openxmlformats.org/officeDocument/2006/relationships/hyperlink" Target="http://www.racinos.net/canada/ontario/hiawatha-horse-park-and-entertainment-center.html" TargetMode="External"/><Relationship Id="rId37" Type="http://schemas.openxmlformats.org/officeDocument/2006/relationships/hyperlink" Target="http://www.racinos.net/canada/ontario/western-fair-raceway.html" TargetMode="External"/><Relationship Id="rId40" Type="http://schemas.openxmlformats.org/officeDocument/2006/relationships/hyperlink" Target="http://www.racinos.net/canada/ontario/woodstock-raceway.html" TargetMode="External"/><Relationship Id="rId45" Type="http://schemas.openxmlformats.org/officeDocument/2006/relationships/hyperlink" Target="http://www.racinos.net/canada/quebec/hippodrome-de-montreal.html" TargetMode="External"/><Relationship Id="rId5" Type="http://schemas.openxmlformats.org/officeDocument/2006/relationships/hyperlink" Target="http://www.racinos.net/us/delaware/" TargetMode="External"/><Relationship Id="rId15" Type="http://schemas.openxmlformats.org/officeDocument/2006/relationships/hyperlink" Target="http://www.racinos.net/canada/alberta/" TargetMode="External"/><Relationship Id="rId23" Type="http://schemas.openxmlformats.org/officeDocument/2006/relationships/hyperlink" Target="http://www.racinos.net/canada/ontario/" TargetMode="External"/><Relationship Id="rId28" Type="http://schemas.openxmlformats.org/officeDocument/2006/relationships/hyperlink" Target="http://www.racinos.net/canada/ontario/fort-erie-racetrack-and-slots.html" TargetMode="External"/><Relationship Id="rId36" Type="http://schemas.openxmlformats.org/officeDocument/2006/relationships/hyperlink" Target="http://www.racinos.net/canada/ontario/sudbury-downs.html" TargetMode="External"/><Relationship Id="rId10" Type="http://schemas.openxmlformats.org/officeDocument/2006/relationships/hyperlink" Target="http://www.racinos.net/us/pennsylvania/" TargetMode="External"/><Relationship Id="rId19" Type="http://schemas.openxmlformats.org/officeDocument/2006/relationships/hyperlink" Target="http://www.racinos.net/canada/british-columbia/fraser-downs.html" TargetMode="External"/><Relationship Id="rId31" Type="http://schemas.openxmlformats.org/officeDocument/2006/relationships/hyperlink" Target="http://www.racinos.net/canada/ontario/hanover-raceway.html" TargetMode="External"/><Relationship Id="rId44" Type="http://schemas.openxmlformats.org/officeDocument/2006/relationships/hyperlink" Target="http://www.racinos.net/canada/quebec/hippodrome-aylmer.html" TargetMode="External"/><Relationship Id="rId4" Type="http://schemas.openxmlformats.org/officeDocument/2006/relationships/hyperlink" Target="http://www.racinos.net/us/rhode-island/" TargetMode="External"/><Relationship Id="rId9" Type="http://schemas.openxmlformats.org/officeDocument/2006/relationships/hyperlink" Target="http://www.racinos.net/us/florida/" TargetMode="External"/><Relationship Id="rId14" Type="http://schemas.openxmlformats.org/officeDocument/2006/relationships/hyperlink" Target="http://www.racinos.net/us/oklahoma/" TargetMode="External"/><Relationship Id="rId22" Type="http://schemas.openxmlformats.org/officeDocument/2006/relationships/hyperlink" Target="http://www.racinos.net/canada/manitoba/assiniboia-downs.html" TargetMode="External"/><Relationship Id="rId27" Type="http://schemas.openxmlformats.org/officeDocument/2006/relationships/hyperlink" Target="http://www.racinos.net/canada/ontario/flamboro-downs.html" TargetMode="External"/><Relationship Id="rId30" Type="http://schemas.openxmlformats.org/officeDocument/2006/relationships/hyperlink" Target="http://www.racinos.net/canada/ontario/grand-river-raceway.html" TargetMode="External"/><Relationship Id="rId35" Type="http://schemas.openxmlformats.org/officeDocument/2006/relationships/hyperlink" Target="http://www.racinos.net/canada/ontario/rideau-carleton-raceway.html" TargetMode="External"/><Relationship Id="rId43" Type="http://schemas.openxmlformats.org/officeDocument/2006/relationships/hyperlink" Target="http://www.racinos.net/canada/quebec/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655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Purpose of </a:t>
            </a:r>
            <a:r>
              <a:rPr lang="en-US" dirty="0" err="1" smtClean="0"/>
              <a:t>racinos</a:t>
            </a:r>
            <a:r>
              <a:rPr lang="en-US" dirty="0" smtClean="0"/>
              <a:t>,</a:t>
            </a:r>
            <a:r>
              <a:rPr lang="en-US" baseline="0" dirty="0" smtClean="0"/>
              <a:t> why </a:t>
            </a:r>
            <a:r>
              <a:rPr lang="en-US" baseline="0" dirty="0" err="1" smtClean="0"/>
              <a:t>racinos</a:t>
            </a:r>
            <a:r>
              <a:rPr lang="en-US" baseline="0" dirty="0" smtClean="0"/>
              <a:t> become more and more popular? </a:t>
            </a:r>
          </a:p>
          <a:p>
            <a:r>
              <a:rPr lang="en-US" baseline="0" dirty="0" smtClean="0"/>
              <a:t>Case of Macao</a:t>
            </a:r>
          </a:p>
          <a:p>
            <a:r>
              <a:rPr lang="en-US" baseline="0" dirty="0" smtClean="0"/>
              <a:t>The future of </a:t>
            </a:r>
            <a:r>
              <a:rPr lang="en-US" baseline="0" dirty="0" err="1" smtClean="0"/>
              <a:t>racinos</a:t>
            </a:r>
            <a:r>
              <a:rPr lang="en-US" baseline="0" dirty="0" smtClean="0"/>
              <a:t> in Macao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33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899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Casinos in USA:</a:t>
            </a:r>
            <a:r>
              <a:rPr lang="en-US" baseline="0" dirty="0" smtClean="0"/>
              <a:t> </a:t>
            </a:r>
            <a:r>
              <a:rPr lang="en-US" dirty="0" smtClean="0"/>
              <a:t>over the last 25 years from operating only in Nevada and Atlantic City, New Jersey to operating 566 casinos in 22 states in 2010.</a:t>
            </a:r>
          </a:p>
          <a:p>
            <a:r>
              <a:rPr lang="en-US" dirty="0" smtClean="0"/>
              <a:t>USA: More than 43 </a:t>
            </a:r>
            <a:r>
              <a:rPr lang="en-US" dirty="0" err="1" smtClean="0"/>
              <a:t>racinos</a:t>
            </a:r>
            <a:r>
              <a:rPr lang="en-US" dirty="0" smtClean="0"/>
              <a:t> in 14 states. </a:t>
            </a:r>
            <a:r>
              <a:rPr lang="en-US" dirty="0" smtClean="0">
                <a:hlinkClick r:id="rId3" action="ppaction://hlinkfile"/>
              </a:rPr>
              <a:t>Twin River Casino and Racing</a:t>
            </a:r>
            <a:r>
              <a:rPr lang="en-US" dirty="0" smtClean="0"/>
              <a:t>, the 1</a:t>
            </a:r>
            <a:r>
              <a:rPr lang="en-US" baseline="30000" dirty="0" smtClean="0"/>
              <a:t>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racino</a:t>
            </a:r>
            <a:r>
              <a:rPr lang="en-US" baseline="0" dirty="0" smtClean="0"/>
              <a:t> opened in 1992 in </a:t>
            </a:r>
            <a:r>
              <a:rPr lang="en-US" dirty="0" smtClean="0">
                <a:hlinkClick r:id="rId4" action="ppaction://hlinkfile"/>
              </a:rPr>
              <a:t>Rhode Island</a:t>
            </a:r>
            <a:r>
              <a:rPr lang="en-US" dirty="0" smtClean="0"/>
              <a:t> (1). In 1994, 4 additional states – </a:t>
            </a:r>
            <a:r>
              <a:rPr lang="en-US" dirty="0" smtClean="0">
                <a:hlinkClick r:id="rId5" action="ppaction://hlinkfile"/>
              </a:rPr>
              <a:t>Delaware</a:t>
            </a:r>
            <a:r>
              <a:rPr lang="en-US" dirty="0" smtClean="0"/>
              <a:t> (3), </a:t>
            </a:r>
            <a:r>
              <a:rPr lang="en-US" dirty="0" smtClean="0">
                <a:hlinkClick r:id="rId6" action="ppaction://hlinkfile"/>
              </a:rPr>
              <a:t>Iowa</a:t>
            </a:r>
            <a:r>
              <a:rPr lang="en-US" dirty="0" smtClean="0"/>
              <a:t> (2), </a:t>
            </a:r>
            <a:r>
              <a:rPr lang="en-US" dirty="0" smtClean="0">
                <a:hlinkClick r:id="rId7" action="ppaction://hlinkfile"/>
              </a:rPr>
              <a:t>Louisiana</a:t>
            </a:r>
            <a:r>
              <a:rPr lang="en-US" dirty="0" smtClean="0"/>
              <a:t> (3), and </a:t>
            </a:r>
            <a:r>
              <a:rPr lang="en-US" dirty="0" smtClean="0">
                <a:hlinkClick r:id="rId8" action="ppaction://hlinkfile"/>
              </a:rPr>
              <a:t>West Virginia</a:t>
            </a:r>
            <a:r>
              <a:rPr lang="en-US" dirty="0" smtClean="0"/>
              <a:t> (4) - legalized </a:t>
            </a:r>
            <a:r>
              <a:rPr lang="en-US" dirty="0" err="1" smtClean="0"/>
              <a:t>racinos</a:t>
            </a:r>
            <a:r>
              <a:rPr lang="en-US" dirty="0" smtClean="0"/>
              <a:t>. In 2006, </a:t>
            </a:r>
            <a:r>
              <a:rPr lang="en-US" dirty="0" err="1" smtClean="0"/>
              <a:t>racinos</a:t>
            </a:r>
            <a:r>
              <a:rPr lang="en-US" dirty="0" smtClean="0"/>
              <a:t> opened in </a:t>
            </a:r>
            <a:r>
              <a:rPr lang="en-US" dirty="0" smtClean="0">
                <a:hlinkClick r:id="rId9" action="ppaction://hlinkfile"/>
              </a:rPr>
              <a:t>Florida</a:t>
            </a:r>
            <a:r>
              <a:rPr lang="en-US" dirty="0" smtClean="0"/>
              <a:t> (10) and </a:t>
            </a:r>
            <a:r>
              <a:rPr lang="en-US" dirty="0" smtClean="0">
                <a:hlinkClick r:id="rId10" action="ppaction://hlinkfile"/>
              </a:rPr>
              <a:t>Pennsylvania</a:t>
            </a:r>
            <a:r>
              <a:rPr lang="en-US" dirty="0" smtClean="0"/>
              <a:t> (4). Other states with </a:t>
            </a:r>
            <a:r>
              <a:rPr lang="en-US" dirty="0" err="1" smtClean="0"/>
              <a:t>racinos</a:t>
            </a:r>
            <a:r>
              <a:rPr lang="en-US" dirty="0" smtClean="0"/>
              <a:t> are: </a:t>
            </a:r>
            <a:r>
              <a:rPr lang="en-US" dirty="0" smtClean="0">
                <a:hlinkClick r:id="rId11" action="ppaction://hlinkfile"/>
              </a:rPr>
              <a:t>Maine</a:t>
            </a:r>
            <a:r>
              <a:rPr lang="en-US" dirty="0" smtClean="0"/>
              <a:t> (1), </a:t>
            </a:r>
            <a:r>
              <a:rPr lang="en-US" dirty="0" smtClean="0">
                <a:hlinkClick r:id="rId12" action="ppaction://hlinkfile"/>
              </a:rPr>
              <a:t>New Mexico</a:t>
            </a:r>
            <a:r>
              <a:rPr lang="en-US" dirty="0" smtClean="0"/>
              <a:t> (5), </a:t>
            </a:r>
            <a:r>
              <a:rPr lang="en-US" dirty="0" smtClean="0">
                <a:hlinkClick r:id="rId13" action="ppaction://hlinkfile"/>
              </a:rPr>
              <a:t>New York</a:t>
            </a:r>
            <a:r>
              <a:rPr lang="en-US" dirty="0" smtClean="0"/>
              <a:t> (7) and </a:t>
            </a:r>
            <a:r>
              <a:rPr lang="en-US" dirty="0" smtClean="0">
                <a:hlinkClick r:id="rId14" action="ppaction://hlinkfile"/>
              </a:rPr>
              <a:t>Oklahoma</a:t>
            </a:r>
            <a:r>
              <a:rPr lang="en-US" dirty="0" smtClean="0"/>
              <a:t> (3).</a:t>
            </a:r>
          </a:p>
          <a:p>
            <a:r>
              <a:rPr lang="en-US" dirty="0" smtClean="0"/>
              <a:t>Canada</a:t>
            </a:r>
            <a:r>
              <a:rPr lang="en-US" baseline="0" dirty="0" smtClean="0"/>
              <a:t> (28): </a:t>
            </a:r>
            <a:r>
              <a:rPr lang="en-US" dirty="0" smtClean="0"/>
              <a:t>28 </a:t>
            </a:r>
            <a:r>
              <a:rPr lang="en-US" dirty="0" err="1" smtClean="0"/>
              <a:t>racinos</a:t>
            </a:r>
            <a:r>
              <a:rPr lang="en-US" dirty="0" smtClean="0"/>
              <a:t> in 6 provinces,</a:t>
            </a:r>
            <a:r>
              <a:rPr lang="en-US" baseline="0" dirty="0" smtClean="0"/>
              <a:t> including </a:t>
            </a:r>
            <a:r>
              <a:rPr lang="en-US" dirty="0" smtClean="0">
                <a:hlinkClick r:id="rId15" action="ppaction://hlinkfile"/>
              </a:rPr>
              <a:t>Alberta</a:t>
            </a:r>
            <a:r>
              <a:rPr lang="en-US" dirty="0" smtClean="0"/>
              <a:t> (2, </a:t>
            </a:r>
            <a:r>
              <a:rPr lang="en-US" dirty="0" smtClean="0">
                <a:hlinkClick r:id="rId16" action="ppaction://hlinkfile"/>
              </a:rPr>
              <a:t>Evergreen Park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dirty="0" smtClean="0">
                <a:hlinkClick r:id="rId17" action="ppaction://hlinkfile"/>
              </a:rPr>
              <a:t>Horses and Slots at Northlands Park</a:t>
            </a:r>
            <a:r>
              <a:rPr lang="en-US" dirty="0" smtClean="0"/>
              <a:t>), </a:t>
            </a:r>
            <a:r>
              <a:rPr lang="en-US" dirty="0" smtClean="0">
                <a:hlinkClick r:id="rId18" action="ppaction://hlinkfile"/>
              </a:rPr>
              <a:t>British Columbia</a:t>
            </a:r>
            <a:r>
              <a:rPr lang="en-US" dirty="0" smtClean="0"/>
              <a:t> (2, </a:t>
            </a:r>
            <a:r>
              <a:rPr lang="en-US" dirty="0" smtClean="0">
                <a:hlinkClick r:id="rId19" action="ppaction://hlinkfile"/>
              </a:rPr>
              <a:t>Fraser Downs</a:t>
            </a:r>
            <a:r>
              <a:rPr lang="en-US" dirty="0" smtClean="0"/>
              <a:t>, </a:t>
            </a:r>
            <a:r>
              <a:rPr lang="en-US" dirty="0" smtClean="0">
                <a:hlinkClick r:id="rId20" action="ppaction://hlinkfile"/>
              </a:rPr>
              <a:t>Hastings Racecourse</a:t>
            </a:r>
            <a:r>
              <a:rPr lang="en-US" dirty="0" smtClean="0"/>
              <a:t>), </a:t>
            </a:r>
            <a:r>
              <a:rPr lang="en-US" dirty="0" smtClean="0">
                <a:hlinkClick r:id="rId21" action="ppaction://hlinkfile"/>
              </a:rPr>
              <a:t>Manitoba</a:t>
            </a:r>
            <a:r>
              <a:rPr lang="en-US" dirty="0" smtClean="0"/>
              <a:t> (1, </a:t>
            </a:r>
            <a:r>
              <a:rPr lang="en-US" dirty="0" err="1" smtClean="0">
                <a:hlinkClick r:id="rId22" action="ppaction://hlinkfile"/>
              </a:rPr>
              <a:t>Assiniboia</a:t>
            </a:r>
            <a:r>
              <a:rPr lang="en-US" dirty="0" smtClean="0">
                <a:hlinkClick r:id="rId22" action="ppaction://hlinkfile"/>
              </a:rPr>
              <a:t> Downs Gaming</a:t>
            </a:r>
            <a:r>
              <a:rPr lang="en-US" dirty="0" smtClean="0"/>
              <a:t>), </a:t>
            </a:r>
            <a:r>
              <a:rPr lang="en-US" dirty="0" smtClean="0">
                <a:hlinkClick r:id="rId23" action="ppaction://hlinkfile"/>
              </a:rPr>
              <a:t>Ontario</a:t>
            </a:r>
            <a:r>
              <a:rPr lang="en-US" dirty="0" smtClean="0"/>
              <a:t> (17, </a:t>
            </a:r>
            <a:r>
              <a:rPr lang="en-US" dirty="0" smtClean="0">
                <a:hlinkClick r:id="rId24" action="ppaction://hlinkfile"/>
              </a:rPr>
              <a:t>Ajax Downs</a:t>
            </a:r>
            <a:r>
              <a:rPr lang="en-US" dirty="0" smtClean="0"/>
              <a:t>, </a:t>
            </a:r>
            <a:r>
              <a:rPr lang="en-US" dirty="0" smtClean="0">
                <a:hlinkClick r:id="rId25" action="ppaction://hlinkfile"/>
              </a:rPr>
              <a:t>Clinton Raceway</a:t>
            </a:r>
            <a:r>
              <a:rPr lang="en-US" dirty="0" smtClean="0"/>
              <a:t>, </a:t>
            </a:r>
            <a:r>
              <a:rPr lang="en-US" dirty="0" smtClean="0">
                <a:hlinkClick r:id="rId26" action="ppaction://hlinkfile"/>
              </a:rPr>
              <a:t>Dresden Raceway</a:t>
            </a:r>
            <a:r>
              <a:rPr lang="en-US" dirty="0" smtClean="0"/>
              <a:t>, </a:t>
            </a:r>
            <a:r>
              <a:rPr lang="en-US" dirty="0" err="1" smtClean="0">
                <a:hlinkClick r:id="rId27" action="ppaction://hlinkfile"/>
              </a:rPr>
              <a:t>Flamboro</a:t>
            </a:r>
            <a:r>
              <a:rPr lang="en-US" dirty="0" smtClean="0">
                <a:hlinkClick r:id="rId27" action="ppaction://hlinkfile"/>
              </a:rPr>
              <a:t> Downs</a:t>
            </a:r>
            <a:r>
              <a:rPr lang="en-US" dirty="0" smtClean="0"/>
              <a:t>, </a:t>
            </a:r>
            <a:r>
              <a:rPr lang="en-US" dirty="0" smtClean="0">
                <a:hlinkClick r:id="rId28" action="ppaction://hlinkfile"/>
              </a:rPr>
              <a:t>Fort Erie Racetrack and Slots</a:t>
            </a:r>
            <a:r>
              <a:rPr lang="en-US" dirty="0" smtClean="0"/>
              <a:t>, </a:t>
            </a:r>
            <a:r>
              <a:rPr lang="en-US" dirty="0" smtClean="0">
                <a:hlinkClick r:id="rId29" action="ppaction://hlinkfile"/>
              </a:rPr>
              <a:t>Georgian Downs</a:t>
            </a:r>
            <a:r>
              <a:rPr lang="en-US" dirty="0" smtClean="0"/>
              <a:t>, </a:t>
            </a:r>
            <a:r>
              <a:rPr lang="en-US" dirty="0" smtClean="0">
                <a:hlinkClick r:id="rId30" action="ppaction://hlinkfile"/>
              </a:rPr>
              <a:t>Grand River Raceway</a:t>
            </a:r>
            <a:r>
              <a:rPr lang="en-US" dirty="0" smtClean="0"/>
              <a:t>, </a:t>
            </a:r>
            <a:r>
              <a:rPr lang="en-US" dirty="0" smtClean="0">
                <a:hlinkClick r:id="rId31" action="ppaction://hlinkfile"/>
              </a:rPr>
              <a:t>Hanover Raceway</a:t>
            </a:r>
            <a:r>
              <a:rPr lang="en-US" dirty="0" smtClean="0"/>
              <a:t>, </a:t>
            </a:r>
            <a:r>
              <a:rPr lang="en-US" dirty="0" smtClean="0">
                <a:hlinkClick r:id="rId32" action="ppaction://hlinkfile"/>
              </a:rPr>
              <a:t>Hiawatha Horse Park and,</a:t>
            </a:r>
            <a:r>
              <a:rPr lang="en-US" baseline="0" dirty="0" smtClean="0">
                <a:hlinkClick r:id="rId32" action="ppaction://hlinkfile"/>
              </a:rPr>
              <a:t> </a:t>
            </a:r>
            <a:r>
              <a:rPr lang="en-US" dirty="0" smtClean="0">
                <a:hlinkClick r:id="rId32" action="ppaction://hlinkfile"/>
              </a:rPr>
              <a:t>Entertainment Center</a:t>
            </a:r>
            <a:r>
              <a:rPr lang="en-US" dirty="0" smtClean="0"/>
              <a:t>, </a:t>
            </a:r>
            <a:r>
              <a:rPr lang="en-US" dirty="0" smtClean="0">
                <a:hlinkClick r:id="rId33" action="ppaction://hlinkfile"/>
              </a:rPr>
              <a:t>Kawartha Downs</a:t>
            </a:r>
            <a:r>
              <a:rPr lang="en-US" dirty="0" smtClean="0"/>
              <a:t>, </a:t>
            </a:r>
            <a:r>
              <a:rPr lang="en-US" dirty="0" smtClean="0">
                <a:hlinkClick r:id="rId34" action="ppaction://hlinkfile"/>
              </a:rPr>
              <a:t>Mohawk Racetrack</a:t>
            </a:r>
            <a:r>
              <a:rPr lang="en-US" dirty="0" smtClean="0"/>
              <a:t>, </a:t>
            </a:r>
            <a:r>
              <a:rPr lang="en-US" dirty="0" smtClean="0">
                <a:hlinkClick r:id="rId35" action="ppaction://hlinkfile"/>
              </a:rPr>
              <a:t>Rideau Carleton Raceway</a:t>
            </a:r>
            <a:r>
              <a:rPr lang="en-US" dirty="0" smtClean="0"/>
              <a:t>, </a:t>
            </a:r>
            <a:r>
              <a:rPr lang="en-US" dirty="0" smtClean="0">
                <a:hlinkClick r:id="rId36" action="ppaction://hlinkfile"/>
              </a:rPr>
              <a:t>Sudbury Downs</a:t>
            </a:r>
            <a:r>
              <a:rPr lang="en-US" dirty="0" smtClean="0"/>
              <a:t>, </a:t>
            </a:r>
            <a:r>
              <a:rPr lang="en-US" dirty="0" smtClean="0">
                <a:hlinkClick r:id="rId37" action="ppaction://hlinkfile"/>
              </a:rPr>
              <a:t>Western Fair Raceway</a:t>
            </a:r>
            <a:r>
              <a:rPr lang="en-US" dirty="0" smtClean="0"/>
              <a:t>, </a:t>
            </a:r>
            <a:r>
              <a:rPr lang="en-US" dirty="0" smtClean="0">
                <a:hlinkClick r:id="rId38" action="ppaction://hlinkfile"/>
              </a:rPr>
              <a:t>Windsor Raceway</a:t>
            </a:r>
            <a:r>
              <a:rPr lang="en-US" dirty="0" smtClean="0"/>
              <a:t>, </a:t>
            </a:r>
            <a:r>
              <a:rPr lang="en-US" dirty="0" smtClean="0">
                <a:hlinkClick r:id="rId39" action="ppaction://hlinkfile"/>
              </a:rPr>
              <a:t>Woodbine Entertainment</a:t>
            </a:r>
            <a:r>
              <a:rPr lang="en-US" dirty="0" smtClean="0"/>
              <a:t>, </a:t>
            </a:r>
            <a:r>
              <a:rPr lang="en-US" dirty="0" smtClean="0">
                <a:hlinkClick r:id="rId40" action="ppaction://hlinkfile"/>
              </a:rPr>
              <a:t>Woodstock Raceway</a:t>
            </a:r>
            <a:r>
              <a:rPr lang="en-US" dirty="0" smtClean="0"/>
              <a:t>), </a:t>
            </a:r>
            <a:r>
              <a:rPr lang="en-US" dirty="0" smtClean="0">
                <a:hlinkClick r:id="rId41" action="ppaction://hlinkfile"/>
              </a:rPr>
              <a:t>Prince Edward Island</a:t>
            </a:r>
            <a:r>
              <a:rPr lang="en-US" dirty="0" smtClean="0"/>
              <a:t> (1,</a:t>
            </a:r>
            <a:r>
              <a:rPr lang="en-US" baseline="0" dirty="0" smtClean="0"/>
              <a:t> </a:t>
            </a:r>
            <a:r>
              <a:rPr lang="en-US" dirty="0" smtClean="0">
                <a:hlinkClick r:id="rId42" action="ppaction://hlinkfile"/>
              </a:rPr>
              <a:t>Charlottetown Driving Park Entertainment Centre</a:t>
            </a:r>
            <a:r>
              <a:rPr lang="en-US" dirty="0" smtClean="0"/>
              <a:t>)</a:t>
            </a:r>
            <a:r>
              <a:rPr lang="en-US" baseline="0" dirty="0" smtClean="0"/>
              <a:t> </a:t>
            </a:r>
            <a:r>
              <a:rPr lang="en-US" dirty="0" smtClean="0"/>
              <a:t>and </a:t>
            </a:r>
            <a:r>
              <a:rPr lang="en-US" dirty="0" smtClean="0">
                <a:hlinkClick r:id="rId43" action="ppaction://hlinkfile"/>
              </a:rPr>
              <a:t>Quebec</a:t>
            </a:r>
            <a:r>
              <a:rPr lang="en-US" dirty="0" smtClean="0"/>
              <a:t> (4, </a:t>
            </a:r>
            <a:r>
              <a:rPr lang="en-US" dirty="0" smtClean="0">
                <a:hlinkClick r:id="rId44" action="ppaction://hlinkfile"/>
              </a:rPr>
              <a:t>Hippodrome </a:t>
            </a:r>
            <a:r>
              <a:rPr lang="en-US" dirty="0" err="1" smtClean="0">
                <a:hlinkClick r:id="rId44" action="ppaction://hlinkfile"/>
              </a:rPr>
              <a:t>d'Aylmer</a:t>
            </a:r>
            <a:r>
              <a:rPr lang="en-US" dirty="0" smtClean="0"/>
              <a:t>, </a:t>
            </a:r>
            <a:r>
              <a:rPr lang="en-US" dirty="0" smtClean="0">
                <a:hlinkClick r:id="rId45" action="ppaction://hlinkfile"/>
              </a:rPr>
              <a:t>Hippodrome de Montreal</a:t>
            </a:r>
            <a:r>
              <a:rPr lang="en-US" dirty="0" smtClean="0"/>
              <a:t>, </a:t>
            </a:r>
            <a:r>
              <a:rPr lang="en-US" dirty="0" smtClean="0">
                <a:hlinkClick r:id="rId46" action="ppaction://hlinkfile"/>
              </a:rPr>
              <a:t>Sulky Quebec</a:t>
            </a:r>
            <a:r>
              <a:rPr lang="en-US" dirty="0" smtClean="0"/>
              <a:t>, </a:t>
            </a:r>
            <a:r>
              <a:rPr lang="en-US" dirty="0" smtClean="0">
                <a:hlinkClick r:id="rId47" action="ppaction://hlinkfile"/>
              </a:rPr>
              <a:t>Sulky </a:t>
            </a:r>
            <a:r>
              <a:rPr lang="en-US" dirty="0" err="1" smtClean="0">
                <a:hlinkClick r:id="rId47" action="ppaction://hlinkfile"/>
              </a:rPr>
              <a:t>Trois-Rivieres</a:t>
            </a:r>
            <a:r>
              <a:rPr lang="en-US" dirty="0" smtClean="0"/>
              <a:t>)</a:t>
            </a:r>
          </a:p>
          <a:p>
            <a:r>
              <a:rPr lang="en-US" dirty="0" smtClean="0"/>
              <a:t>UK (1): </a:t>
            </a:r>
            <a:r>
              <a:rPr lang="en-US" dirty="0" err="1" smtClean="0"/>
              <a:t>Wolverhampton</a:t>
            </a:r>
            <a:r>
              <a:rPr lang="en-US" dirty="0" smtClean="0"/>
              <a:t> Racecourse. </a:t>
            </a:r>
            <a:r>
              <a:rPr lang="en-US" dirty="0" err="1" smtClean="0"/>
              <a:t>Wolverhampton</a:t>
            </a:r>
            <a:r>
              <a:rPr lang="en-US" dirty="0" smtClean="0"/>
              <a:t> Racecourse was Britain's first floodlit horse racing track. In terms of number of races, </a:t>
            </a:r>
            <a:r>
              <a:rPr lang="en-US" dirty="0" err="1" smtClean="0"/>
              <a:t>Wolverhampton</a:t>
            </a:r>
            <a:r>
              <a:rPr lang="en-US" dirty="0" smtClean="0"/>
              <a:t> is the busiest racecourse in the UK.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Austria (1): Magna </a:t>
            </a:r>
            <a:r>
              <a:rPr lang="en-US" dirty="0" err="1" smtClean="0"/>
              <a:t>Racino</a:t>
            </a:r>
            <a:r>
              <a:rPr lang="en-US" dirty="0" smtClean="0"/>
              <a:t> in </a:t>
            </a:r>
            <a:r>
              <a:rPr lang="en-US" dirty="0" err="1" smtClean="0"/>
              <a:t>Ebreichsdorf</a:t>
            </a:r>
            <a:r>
              <a:rPr lang="en-US" dirty="0" smtClean="0"/>
              <a:t>,</a:t>
            </a:r>
            <a:r>
              <a:rPr lang="en-US" baseline="0" dirty="0" smtClean="0"/>
              <a:t> about </a:t>
            </a:r>
            <a:r>
              <a:rPr lang="en-US" dirty="0" smtClean="0"/>
              <a:t>20 miles south of Vienna.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Philiphins</a:t>
            </a:r>
            <a:r>
              <a:rPr lang="en-US" dirty="0" smtClean="0"/>
              <a:t> (1): San </a:t>
            </a:r>
            <a:r>
              <a:rPr lang="en-US" dirty="0" err="1" smtClean="0"/>
              <a:t>Lazaro</a:t>
            </a:r>
            <a:r>
              <a:rPr lang="en-US" dirty="0" smtClean="0"/>
              <a:t> Leisure Park, located in Carmona, Cavite, about minutes south of Manila.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http://www.racinos.net/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386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Gross revenue is earnings before taxes, salaries and expenses are paid—the equivalent of sales, not profit.</a:t>
            </a:r>
          </a:p>
          <a:p>
            <a:endParaRPr lang="en-US" dirty="0" smtClean="0"/>
          </a:p>
          <a:p>
            <a:r>
              <a:rPr lang="en-US" dirty="0" smtClean="0"/>
              <a:t>Total revenue of</a:t>
            </a:r>
            <a:r>
              <a:rPr lang="en-US" baseline="0" dirty="0" smtClean="0"/>
              <a:t> 10 racetrack casinos contributes 12.87X% of total casino revenue in the US in 2012.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116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2635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0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澳門賽狗最初是在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1932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年由港澳商人合辦，經營模式和部份器材皆由當時上海兩個賽狗場引進來的，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1942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年～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1963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年曾停辦；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1963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日起由逸園賽狗會經營（何賢任當年董事長）至今（現為何鴻燊之集團名下）。以來自澳洲以專供狩獵用灰狗（即「格力狗」）比賽。</a:t>
            </a:r>
          </a:p>
          <a:p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每週五天於澳門北區的逸園賽狗場進行，每晚進行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16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場比賽，賽事分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350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碼、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510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碼和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550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碼的中短途賽事。首場賽事於晚上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7:45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開始，每場賽事有六至八隻格力狗穿上不同顏色戰衣出賽。公眾席入場費為澳門日報電子版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圓（可用於投注）。包廂價錢為澳門日報電子版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80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圓（星期一至星期四）或澳門日報電子版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120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圓（星期五至星期日及公眾假期）另加每人最低消費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圓。場內設有酒吧、小食部及餐廳。參與博彩的人士可於賽狗會內進行投注，也可以於各場外投注站進行投注。賽狗吸納不少中國旅行團，現已成為中國旅行團必定參觀的一個觀光行程，成為澳門其中一個地標景點。</a:t>
            </a:r>
          </a:p>
          <a:p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跟賽馬一樣，澳門三份報紙與少部分香港報紙皆刊有「狗經」，提供往狗隻詳細資料與往績、預測貼士等資訊；一直提供電台直播（綠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&amp;37032;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電台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），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1992-1997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年在澳廣視中文台提供賽事直播。現在蓮花衛視、香港有線電視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台與新經營之綠</a:t>
            </a:r>
            <a:r>
              <a:rPr lang="en-US" altLang="zh-TW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&amp;37032;</a:t>
            </a:r>
            <a:r>
              <a:rPr lang="zh-TW" alt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電台及網上直播賽事。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7141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Huge</a:t>
            </a:r>
            <a:r>
              <a:rPr lang="en-US" baseline="0" dirty="0" smtClean="0"/>
              <a:t> increase on greyhound racing turnover because the number of races and racing days increased rapidly</a:t>
            </a:r>
            <a:r>
              <a:rPr lang="en-US" altLang="zh-CN" baseline="0" dirty="0" smtClean="0"/>
              <a:t>. </a:t>
            </a:r>
          </a:p>
          <a:p>
            <a:endParaRPr lang="en-US" altLang="zh-CN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effectLst/>
              </a:rPr>
              <a:t>With respect to SJM, we estimate the </a:t>
            </a:r>
            <a:r>
              <a:rPr lang="en-US" dirty="0" err="1" smtClean="0">
                <a:effectLst/>
              </a:rPr>
              <a:t>Yat</a:t>
            </a:r>
            <a:r>
              <a:rPr lang="en-US" dirty="0" smtClean="0">
                <a:effectLst/>
              </a:rPr>
              <a:t> Yuen </a:t>
            </a:r>
            <a:r>
              <a:rPr lang="en-US" dirty="0" err="1" smtClean="0">
                <a:effectLst/>
              </a:rPr>
              <a:t>Canidrome</a:t>
            </a:r>
            <a:r>
              <a:rPr lang="en-US" dirty="0" smtClean="0">
                <a:effectLst/>
              </a:rPr>
              <a:t> Slot Lounge represents significantly less than 1% of our 2012 EBITDA forecast.</a:t>
            </a:r>
          </a:p>
          <a:p>
            <a:r>
              <a:rPr lang="en-US" dirty="0" smtClean="0"/>
              <a:t>http://uniongamingresearch.com/research/tag/SJM-Holdings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9922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b="0" dirty="0" smtClean="0">
                <a:effectLst/>
              </a:rPr>
              <a:t>Macao government passed a law last year that among 11 slot</a:t>
            </a:r>
            <a:r>
              <a:rPr lang="en-US" altLang="zh-CN" b="0" baseline="0" dirty="0" smtClean="0">
                <a:effectLst/>
              </a:rPr>
              <a:t> lounges which are not located in casinos, 5 should be removed from the residential areas. Unfortunately, the dog racecourse is one of the five. </a:t>
            </a:r>
            <a:endParaRPr lang="en-US" altLang="zh-TW" b="0" dirty="0" smtClean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4268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4EC5A-06B8-4474-85F1-AF91D6E6D34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891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2B1245-0D3A-47B6-B5E1-B9A970AB6990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D5E84A-8B7A-465B-8EA4-E583FE8B07AA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6C34DF-97D9-4F7B-8F06-B89973CA341F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B9B62-AB82-41BF-A484-A624754E9EFC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B24739-376A-4FDE-B2BF-9219088974E3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569AF9-ACA2-4AD5-AE0E-D5396079479A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4C028B-D656-4960-89AE-588F15C9187A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E72A47-729D-4419-A62D-323F2E26BCEB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EC5F80-88B4-4C65-A584-09BFFD293EB6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1DAD1-4973-4B90-833C-A1C527C5975F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73BFDD-C64A-48A4-9C9A-A02E15191152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C4F580A-E987-4F73-8C78-43562C25E9A8}" type="datetime1">
              <a:rPr lang="en-US" smtClean="0"/>
              <a:pPr/>
              <a:t>12/11/2013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0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47800" y="1447800"/>
            <a:ext cx="7406640" cy="1472184"/>
          </a:xfrm>
        </p:spPr>
        <p:txBody>
          <a:bodyPr>
            <a:normAutofit fontScale="90000"/>
          </a:bodyPr>
          <a:lstStyle/>
          <a:p>
            <a:r>
              <a:rPr lang="zh-MO" altLang="en-US" dirty="0"/>
              <a:t/>
            </a:r>
            <a:br>
              <a:rPr lang="zh-MO" altLang="en-US" dirty="0"/>
            </a:br>
            <a:r>
              <a:rPr lang="en-US" altLang="zh-MO" dirty="0" err="1" smtClean="0"/>
              <a:t>Racino</a:t>
            </a:r>
            <a:r>
              <a:rPr lang="en-US" altLang="zh-MO" dirty="0" smtClean="0"/>
              <a:t>: A </a:t>
            </a:r>
            <a:r>
              <a:rPr lang="en-US" altLang="zh-MO" dirty="0"/>
              <a:t>Solution or A Terminator? 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447800" y="2937966"/>
            <a:ext cx="7406640" cy="17526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err="1" smtClean="0"/>
              <a:t>Shuang</a:t>
            </a:r>
            <a:r>
              <a:rPr lang="en-US" dirty="0" smtClean="0"/>
              <a:t> Liu</a:t>
            </a:r>
          </a:p>
          <a:p>
            <a:r>
              <a:rPr lang="en-US" dirty="0" smtClean="0"/>
              <a:t>Macao </a:t>
            </a:r>
            <a:r>
              <a:rPr lang="en-US" dirty="0"/>
              <a:t>Polytechnic </a:t>
            </a:r>
            <a:r>
              <a:rPr lang="en-US" dirty="0" smtClean="0"/>
              <a:t>Institute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81600" y="6202612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1-4 </a:t>
            </a:r>
            <a:r>
              <a:rPr lang="en-US" dirty="0" smtClean="0"/>
              <a:t>December 2013, </a:t>
            </a:r>
            <a:r>
              <a:rPr lang="en-US" dirty="0" err="1" smtClean="0"/>
              <a:t>Gaohsiung</a:t>
            </a:r>
            <a:r>
              <a:rPr lang="en-US" dirty="0" smtClean="0"/>
              <a:t>, Taiwan</a:t>
            </a:r>
          </a:p>
        </p:txBody>
      </p:sp>
    </p:spTree>
    <p:extLst>
      <p:ext uri="{BB962C8B-B14F-4D97-AF65-F5344CB8AC3E}">
        <p14:creationId xmlns:p14="http://schemas.microsoft.com/office/powerpoint/2010/main" val="398142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1000" dirty="0" smtClean="0"/>
          </a:p>
          <a:p>
            <a:r>
              <a:rPr lang="en-US" dirty="0" smtClean="0"/>
              <a:t>Concept</a:t>
            </a:r>
          </a:p>
          <a:p>
            <a:endParaRPr lang="en-US" sz="1000" dirty="0" smtClean="0"/>
          </a:p>
          <a:p>
            <a:r>
              <a:rPr lang="en-US" dirty="0" smtClean="0"/>
              <a:t>Purpose</a:t>
            </a:r>
          </a:p>
          <a:p>
            <a:endParaRPr lang="en-US" sz="1000" dirty="0" smtClean="0"/>
          </a:p>
          <a:p>
            <a:r>
              <a:rPr lang="en-US" dirty="0" smtClean="0"/>
              <a:t>Case</a:t>
            </a:r>
          </a:p>
          <a:p>
            <a:endParaRPr lang="en-US" sz="1000" dirty="0" smtClean="0"/>
          </a:p>
          <a:p>
            <a:r>
              <a:rPr lang="en-US" dirty="0" smtClean="0"/>
              <a:t>Future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Macao Polytechnic Institute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002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</a:t>
            </a:r>
            <a:r>
              <a:rPr lang="en-US" dirty="0" err="1" smtClean="0"/>
              <a:t>Racino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Macao Polytechnic Institute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9" name="图片 8" descr="Racecourse_In_Chester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38400"/>
            <a:ext cx="2743200" cy="175260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3124200" y="1676400"/>
            <a:ext cx="2809037" cy="3810000"/>
            <a:chOff x="4495800" y="1447800"/>
            <a:chExt cx="3511296" cy="5059680"/>
          </a:xfrm>
        </p:grpSpPr>
        <p:pic>
          <p:nvPicPr>
            <p:cNvPr id="10" name="图片 9" descr="casino_wallpaper_16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95800" y="1447800"/>
              <a:ext cx="3511296" cy="2194560"/>
            </a:xfrm>
            <a:prstGeom prst="rect">
              <a:avLst/>
            </a:prstGeom>
          </p:spPr>
        </p:pic>
        <p:pic>
          <p:nvPicPr>
            <p:cNvPr id="11" name="图片 10" descr="slots_icon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95800" y="3581400"/>
              <a:ext cx="3505200" cy="2926080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2667000" y="30480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+</a:t>
            </a:r>
            <a:endParaRPr lang="zh-CN" alt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5867400" y="30480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=</a:t>
            </a:r>
            <a:endParaRPr lang="zh-CN" altLang="en-US" sz="3200" dirty="0"/>
          </a:p>
        </p:txBody>
      </p:sp>
      <p:pic>
        <p:nvPicPr>
          <p:cNvPr id="15" name="图片 14" descr="20060908_racinodrawing_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00" y="2286000"/>
            <a:ext cx="285750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35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(1) </a:t>
            </a:r>
            <a:r>
              <a:rPr lang="en-US" sz="3200" dirty="0" err="1" smtClean="0"/>
              <a:t>racinos</a:t>
            </a:r>
            <a:r>
              <a:rPr lang="en-US" sz="3200" dirty="0" smtClean="0"/>
              <a:t> in the world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1000" dirty="0" smtClean="0"/>
          </a:p>
          <a:p>
            <a:r>
              <a:rPr lang="en-US" sz="2800" dirty="0" smtClean="0"/>
              <a:t>US (43): in 14 states</a:t>
            </a:r>
          </a:p>
          <a:p>
            <a:r>
              <a:rPr lang="en-US" sz="2800" dirty="0" smtClean="0"/>
              <a:t>Canada (28): in 6 provinces</a:t>
            </a:r>
          </a:p>
          <a:p>
            <a:r>
              <a:rPr lang="en-US" sz="2800" dirty="0" smtClean="0"/>
              <a:t>UK: 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Wolverhampton</a:t>
            </a:r>
            <a:r>
              <a:rPr lang="en-US" sz="2800" dirty="0" smtClean="0"/>
              <a:t> </a:t>
            </a:r>
            <a:r>
              <a:rPr lang="en-US" sz="2800" dirty="0"/>
              <a:t>Racecourse</a:t>
            </a:r>
            <a:endParaRPr lang="en-US" sz="2800" dirty="0" smtClean="0"/>
          </a:p>
          <a:p>
            <a:r>
              <a:rPr lang="en-US" sz="2800" dirty="0" smtClean="0"/>
              <a:t>Austria: Magna </a:t>
            </a:r>
            <a:r>
              <a:rPr lang="en-US" sz="2800" dirty="0" err="1" smtClean="0"/>
              <a:t>Racino</a:t>
            </a:r>
            <a:endParaRPr lang="en-US" sz="2800" dirty="0"/>
          </a:p>
          <a:p>
            <a:r>
              <a:rPr lang="en-US" sz="2800" dirty="0" err="1" smtClean="0"/>
              <a:t>Philiphins</a:t>
            </a:r>
            <a:r>
              <a:rPr lang="en-US" sz="2800" dirty="0" smtClean="0"/>
              <a:t>: San </a:t>
            </a:r>
            <a:r>
              <a:rPr lang="en-US" sz="2800" dirty="0" err="1"/>
              <a:t>Lazaro</a:t>
            </a:r>
            <a:r>
              <a:rPr lang="en-US" sz="2800" dirty="0"/>
              <a:t> Leisure </a:t>
            </a:r>
            <a:r>
              <a:rPr lang="en-US" sz="2800" dirty="0" smtClean="0"/>
              <a:t>Park</a:t>
            </a:r>
          </a:p>
          <a:p>
            <a:r>
              <a:rPr lang="en-US" sz="2800" dirty="0" smtClean="0"/>
              <a:t>Macao: </a:t>
            </a:r>
            <a:r>
              <a:rPr lang="en-US" altLang="zh-CN" sz="2800" dirty="0" err="1" smtClean="0"/>
              <a:t>Yat</a:t>
            </a:r>
            <a:r>
              <a:rPr lang="en-US" altLang="zh-CN" sz="2800" dirty="0" smtClean="0"/>
              <a:t> Yuen </a:t>
            </a:r>
            <a:r>
              <a:rPr lang="en-US" altLang="zh-CN" sz="2800" dirty="0" err="1" smtClean="0"/>
              <a:t>Canidrome</a:t>
            </a:r>
            <a:r>
              <a:rPr lang="en-US" altLang="zh-CN" sz="2800" dirty="0" smtClean="0"/>
              <a:t> Slot Lounge, </a:t>
            </a:r>
            <a:r>
              <a:rPr lang="en-US" sz="2800" dirty="0" smtClean="0">
                <a:solidFill>
                  <a:schemeClr val="accent1"/>
                </a:solidFill>
              </a:rPr>
              <a:t>Macau Jockey Club Slot Lounge</a:t>
            </a:r>
          </a:p>
          <a:p>
            <a:pPr>
              <a:buNone/>
            </a:pPr>
            <a:r>
              <a:rPr lang="en-US" altLang="zh-CN" sz="2800" dirty="0" smtClean="0"/>
              <a:t>               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48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effectLst/>
              </a:rPr>
              <a:t>(2) top </a:t>
            </a:r>
            <a:r>
              <a:rPr lang="en-US" sz="3200" dirty="0">
                <a:effectLst/>
              </a:rPr>
              <a:t>10 </a:t>
            </a:r>
            <a:r>
              <a:rPr lang="en-US" sz="3200" dirty="0" smtClean="0">
                <a:effectLst/>
              </a:rPr>
              <a:t>US racetrack </a:t>
            </a:r>
            <a:r>
              <a:rPr lang="en-US" sz="3200" dirty="0">
                <a:effectLst/>
              </a:rPr>
              <a:t>c</a:t>
            </a:r>
            <a:r>
              <a:rPr lang="en-US" sz="3200" dirty="0" smtClean="0">
                <a:effectLst/>
              </a:rPr>
              <a:t>asino </a:t>
            </a:r>
            <a:r>
              <a:rPr lang="en-US" sz="3200" dirty="0">
                <a:effectLst/>
              </a:rPr>
              <a:t>m</a:t>
            </a:r>
            <a:r>
              <a:rPr lang="en-US" sz="3200" dirty="0" smtClean="0">
                <a:effectLst/>
              </a:rPr>
              <a:t>arkets </a:t>
            </a:r>
            <a:r>
              <a:rPr lang="en-US" sz="3200" dirty="0">
                <a:effectLst/>
              </a:rPr>
              <a:t>by </a:t>
            </a:r>
            <a:r>
              <a:rPr lang="en-US" sz="3200" dirty="0" smtClean="0">
                <a:effectLst/>
              </a:rPr>
              <a:t>annual revenue 2012</a:t>
            </a:r>
            <a:endParaRPr lang="en-US" sz="3200" dirty="0">
              <a:effectLst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435100" y="1836738"/>
            <a:ext cx="0" cy="0"/>
          </a:xfrm>
          <a:prstGeom prst="rect">
            <a:avLst/>
          </a:prstGeom>
          <a:solidFill>
            <a:srgbClr val="47C96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1066800" y="1397001"/>
          <a:ext cx="7848600" cy="5096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  <a:gridCol w="3581400"/>
                <a:gridCol w="2971800"/>
              </a:tblGrid>
              <a:tr h="431799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altLang="zh-CN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Ranking</a:t>
                      </a:r>
                      <a:endParaRPr kumimoji="0" lang="zh-CN" alt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Racetrack Casino Market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Annual Revenues</a:t>
                      </a:r>
                      <a:endParaRPr lang="en-US" sz="1800" dirty="0"/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Philadelphia</a:t>
                      </a:r>
                      <a:r>
                        <a:rPr lang="en-US" dirty="0"/>
                        <a:t>, Pa.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$835.33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2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New </a:t>
                      </a:r>
                      <a:r>
                        <a:rPr lang="en-US" dirty="0"/>
                        <a:t>York City, N.Y.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$672.57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3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Yonkers</a:t>
                      </a:r>
                      <a:r>
                        <a:rPr lang="en-US" dirty="0"/>
                        <a:t>, N.Y.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$544.70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4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Charles </a:t>
                      </a:r>
                      <a:r>
                        <a:rPr lang="en-US" dirty="0"/>
                        <a:t>Town, W.V.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$536.99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5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Providence</a:t>
                      </a:r>
                      <a:r>
                        <a:rPr lang="en-US" dirty="0"/>
                        <a:t>, R.I.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$477.83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6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Indianapolis</a:t>
                      </a:r>
                      <a:r>
                        <a:rPr lang="en-US" dirty="0"/>
                        <a:t>, Ind.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$445.40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7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Dade </a:t>
                      </a:r>
                      <a:r>
                        <a:rPr lang="en-US" dirty="0"/>
                        <a:t>County, Fla.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$427.89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8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Dover/Harrington</a:t>
                      </a:r>
                      <a:r>
                        <a:rPr lang="en-US" dirty="0"/>
                        <a:t>, Del.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$297.57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9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Meadow </a:t>
                      </a:r>
                      <a:r>
                        <a:rPr lang="en-US" dirty="0"/>
                        <a:t>Lands, Pa.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$284.38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10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Grantville</a:t>
                      </a:r>
                      <a:r>
                        <a:rPr lang="en-US" dirty="0"/>
                        <a:t>, Pa.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$282.60 million</a:t>
                      </a:r>
                    </a:p>
                  </a:txBody>
                  <a:tcPr anchor="ctr"/>
                </a:tc>
              </a:tr>
              <a:tr h="424046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Total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>
                          <a:solidFill>
                            <a:srgbClr val="C00000"/>
                          </a:solidFill>
                        </a:rPr>
                        <a:t>$</a:t>
                      </a:r>
                      <a:r>
                        <a:rPr lang="en-US" b="1" dirty="0" smtClean="0">
                          <a:solidFill>
                            <a:srgbClr val="C00000"/>
                          </a:solidFill>
                        </a:rPr>
                        <a:t>4,805.26</a:t>
                      </a:r>
                      <a:r>
                        <a:rPr lang="en-US" b="1" baseline="0" dirty="0" smtClean="0">
                          <a:solidFill>
                            <a:srgbClr val="C00000"/>
                          </a:solidFill>
                        </a:rPr>
                        <a:t> million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3421043" y="2819400"/>
            <a:ext cx="426296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12.87%</a:t>
            </a:r>
          </a:p>
          <a:p>
            <a:pPr algn="ctr"/>
            <a:r>
              <a:rPr lang="en-US" altLang="zh-CN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of 37.3 billion </a:t>
            </a:r>
          </a:p>
          <a:p>
            <a:pPr algn="ctr"/>
            <a:r>
              <a:rPr lang="en-US" altLang="zh-CN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US$</a:t>
            </a:r>
            <a:endParaRPr lang="zh-CN" altLang="en-US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04507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</a:t>
            </a:r>
            <a:r>
              <a:rPr lang="en-US" dirty="0" err="1" smtClean="0"/>
              <a:t>Racino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Why </a:t>
            </a:r>
            <a:r>
              <a:rPr lang="en-US" altLang="zh-CN" dirty="0" err="1" smtClean="0"/>
              <a:t>Racinos</a:t>
            </a:r>
            <a:r>
              <a:rPr lang="en-US" altLang="zh-CN" dirty="0" smtClean="0"/>
              <a:t>?</a:t>
            </a:r>
          </a:p>
          <a:p>
            <a:pPr lvl="1"/>
            <a:r>
              <a:rPr lang="en-US" altLang="zh-CN" dirty="0" smtClean="0">
                <a:hlinkClick r:id="rId3" action="ppaction://hlinksldjump"/>
              </a:rPr>
              <a:t>Broad decline of racing industry</a:t>
            </a:r>
            <a:endParaRPr lang="en-US" altLang="zh-CN" dirty="0" smtClean="0"/>
          </a:p>
          <a:p>
            <a:pPr lvl="1"/>
            <a:r>
              <a:rPr lang="en-US" altLang="zh-CN" dirty="0" smtClean="0">
                <a:hlinkClick r:id="rId4" action="ppaction://hlinksldjump"/>
              </a:rPr>
              <a:t>Boom of gambling alternatives</a:t>
            </a:r>
            <a:endParaRPr lang="en-US" altLang="zh-CN" dirty="0" smtClean="0"/>
          </a:p>
          <a:p>
            <a:pPr marL="658368" lvl="2" indent="0">
              <a:buNone/>
            </a:pPr>
            <a:r>
              <a:rPr lang="en-US" altLang="zh-CN" dirty="0" smtClean="0"/>
              <a:t>land-based casinos, riverboat gambling, cruise ship casinos, lotteries, slot machines</a:t>
            </a:r>
          </a:p>
          <a:p>
            <a:pPr lvl="1"/>
            <a:r>
              <a:rPr lang="en-US" altLang="zh-CN" dirty="0" smtClean="0"/>
              <a:t>Benefits for the local government</a:t>
            </a:r>
          </a:p>
          <a:p>
            <a:pPr marL="658368" lvl="2" indent="0">
              <a:buNone/>
            </a:pPr>
            <a:r>
              <a:rPr lang="en-US" altLang="zh-CN" dirty="0" smtClean="0"/>
              <a:t>tax contribution, job creation…</a:t>
            </a:r>
          </a:p>
          <a:p>
            <a:pPr marL="658368" lvl="2" indent="0">
              <a:buNone/>
            </a:pPr>
            <a:endParaRPr lang="en-US" sz="1000" dirty="0" smtClean="0"/>
          </a:p>
          <a:p>
            <a:r>
              <a:rPr lang="en-US" dirty="0" smtClean="0"/>
              <a:t>Complement or Competitor?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9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图片 5" descr="WeddingCarto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381000"/>
            <a:ext cx="3456432" cy="3529584"/>
          </a:xfrm>
          <a:prstGeom prst="rect">
            <a:avLst/>
          </a:prstGeom>
        </p:spPr>
      </p:pic>
      <p:pic>
        <p:nvPicPr>
          <p:cNvPr id="14" name="图片 13" descr="bad mirr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19600" y="3352800"/>
            <a:ext cx="4724400" cy="2865120"/>
          </a:xfrm>
          <a:prstGeom prst="rect">
            <a:avLst/>
          </a:prstGeom>
        </p:spPr>
      </p:pic>
      <p:sp>
        <p:nvSpPr>
          <p:cNvPr id="7" name="上弧形箭头 6">
            <a:hlinkClick r:id="rId5" action="ppaction://hlinksldjump"/>
          </p:cNvPr>
          <p:cNvSpPr/>
          <p:nvPr/>
        </p:nvSpPr>
        <p:spPr>
          <a:xfrm>
            <a:off x="1600200" y="5715000"/>
            <a:ext cx="914400" cy="3810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(1) Global horseracing turnover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295400" y="2286000"/>
          <a:ext cx="7467599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8057"/>
                <a:gridCol w="1023257"/>
                <a:gridCol w="1023257"/>
                <a:gridCol w="1023257"/>
                <a:gridCol w="1023257"/>
                <a:gridCol w="1023257"/>
                <a:gridCol w="1023257"/>
              </a:tblGrid>
              <a:tr h="584200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800" dirty="0" smtClean="0"/>
                        <a:t>Item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2006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2007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2008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2009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2010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2011</a:t>
                      </a:r>
                      <a:endParaRPr lang="zh-CN" altLang="en-US" sz="1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dirty="0" smtClean="0"/>
                        <a:t>Turnover</a:t>
                      </a:r>
                      <a:endParaRPr lang="zh-CN" altLang="en-US" sz="18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800" dirty="0" smtClean="0"/>
                        <a:t>111.76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800" dirty="0" smtClean="0"/>
                        <a:t>115.70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dirty="0" smtClean="0"/>
                        <a:t>110.76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800" dirty="0" smtClean="0"/>
                        <a:t>93.65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800" dirty="0" smtClean="0"/>
                        <a:t>114.58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sz="1800" dirty="0" smtClean="0"/>
                        <a:t>106.54</a:t>
                      </a:r>
                      <a:endParaRPr lang="zh-CN" altLang="en-US" sz="1800" dirty="0"/>
                    </a:p>
                  </a:txBody>
                  <a:tcPr anchor="ctr"/>
                </a:tc>
              </a:tr>
              <a:tr h="584200"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change%</a:t>
                      </a:r>
                      <a:endParaRPr lang="zh-CN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altLang="zh-CN" sz="1800" b="0" i="0" u="none" strike="noStrike">
                          <a:solidFill>
                            <a:srgbClr val="000000"/>
                          </a:solidFill>
                          <a:latin typeface="Gill Sans MT"/>
                        </a:rPr>
                        <a:t>-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altLang="zh-CN" sz="1800" b="0" i="0" u="none" strike="noStrike">
                          <a:solidFill>
                            <a:srgbClr val="000000"/>
                          </a:solidFill>
                          <a:latin typeface="Gill Sans MT"/>
                        </a:rPr>
                        <a:t>3.53%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Gill Sans MT"/>
                        </a:rPr>
                        <a:t>-4.27%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Gill Sans MT"/>
                        </a:rPr>
                        <a:t>-15.45%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Gill Sans MT"/>
                        </a:rPr>
                        <a:t>22.35%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en-US" altLang="zh-CN" sz="1800" b="0" i="0" u="none" strike="noStrike" dirty="0">
                          <a:solidFill>
                            <a:srgbClr val="000000"/>
                          </a:solidFill>
                          <a:latin typeface="Gill Sans MT"/>
                        </a:rPr>
                        <a:t>-7.02%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19200" y="4343400"/>
            <a:ext cx="6248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Calibri" pitchFamily="34" charset="0"/>
                <a:cs typeface="Calibri" pitchFamily="34" charset="0"/>
              </a:rPr>
              <a:t>Unit: USD billion 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endParaRPr lang="en-US" sz="1000" dirty="0" smtClean="0">
              <a:latin typeface="Calibri" pitchFamily="34" charset="0"/>
              <a:cs typeface="Calibri" pitchFamily="34" charset="0"/>
            </a:endParaRPr>
          </a:p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Source: International Federation of Horseracing Authorities, </a:t>
            </a:r>
          </a:p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Annual Report, 2006-2011</a:t>
            </a:r>
          </a:p>
        </p:txBody>
      </p:sp>
      <p:sp>
        <p:nvSpPr>
          <p:cNvPr id="7" name="左箭头 6">
            <a:hlinkClick r:id="rId3" action="ppaction://hlinksldjump"/>
          </p:cNvPr>
          <p:cNvSpPr/>
          <p:nvPr/>
        </p:nvSpPr>
        <p:spPr>
          <a:xfrm>
            <a:off x="8077200" y="5867400"/>
            <a:ext cx="609600" cy="457200"/>
          </a:xfrm>
          <a:prstGeom prst="leftArrow">
            <a:avLst/>
          </a:prstGeom>
          <a:ln w="63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176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(2) gambling revenue 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6" name="图片 5" descr="GBGC-Global-Gambling-Revenu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左箭头 6">
            <a:hlinkClick r:id="rId3" action="ppaction://hlinksldjump"/>
          </p:cNvPr>
          <p:cNvSpPr/>
          <p:nvPr/>
        </p:nvSpPr>
        <p:spPr>
          <a:xfrm>
            <a:off x="8305800" y="6096000"/>
            <a:ext cx="609600" cy="457200"/>
          </a:xfrm>
          <a:prstGeom prst="leftArrow">
            <a:avLst/>
          </a:prstGeom>
          <a:ln w="63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801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Case of Macao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1000" dirty="0" smtClean="0"/>
          </a:p>
          <a:p>
            <a:r>
              <a:rPr lang="en-US" dirty="0" err="1" smtClean="0"/>
              <a:t>Yat</a:t>
            </a:r>
            <a:r>
              <a:rPr lang="en-US" dirty="0" smtClean="0"/>
              <a:t> </a:t>
            </a:r>
            <a:r>
              <a:rPr lang="en-US" dirty="0"/>
              <a:t>Yuen </a:t>
            </a:r>
            <a:r>
              <a:rPr lang="en-US" dirty="0" err="1"/>
              <a:t>Canidrome</a:t>
            </a:r>
            <a:r>
              <a:rPr lang="en-US" dirty="0"/>
              <a:t> Slot </a:t>
            </a:r>
            <a:r>
              <a:rPr lang="en-US" dirty="0" smtClean="0"/>
              <a:t>Lounge</a:t>
            </a:r>
            <a:endParaRPr lang="en-US" dirty="0"/>
          </a:p>
          <a:p>
            <a:pPr marL="402336" lvl="1" indent="0">
              <a:buNone/>
            </a:pPr>
            <a:r>
              <a:rPr lang="en-US" altLang="zh-CN" dirty="0" smtClean="0"/>
              <a:t>@</a:t>
            </a:r>
            <a:r>
              <a:rPr lang="en-US" dirty="0" smtClean="0"/>
              <a:t>Macau (</a:t>
            </a:r>
            <a:r>
              <a:rPr lang="en-US" dirty="0" err="1" smtClean="0"/>
              <a:t>YatYuen</a:t>
            </a:r>
            <a:r>
              <a:rPr lang="en-US" dirty="0" smtClean="0"/>
              <a:t>) </a:t>
            </a:r>
            <a:r>
              <a:rPr lang="en-US" dirty="0" err="1" smtClean="0"/>
              <a:t>Canidrome</a:t>
            </a:r>
            <a:r>
              <a:rPr lang="en-US" dirty="0" smtClean="0"/>
              <a:t>, 2005</a:t>
            </a:r>
            <a:r>
              <a:rPr lang="en-US" altLang="zh-CN" dirty="0" smtClean="0"/>
              <a:t>-present, </a:t>
            </a:r>
            <a:r>
              <a:rPr lang="en-US" dirty="0" smtClean="0"/>
              <a:t>owned </a:t>
            </a:r>
            <a:r>
              <a:rPr lang="en-US" dirty="0"/>
              <a:t>by </a:t>
            </a:r>
            <a:r>
              <a:rPr lang="en-US" dirty="0" smtClean="0"/>
              <a:t>SJM</a:t>
            </a:r>
          </a:p>
          <a:p>
            <a:pPr marL="402336" lvl="1" indent="0">
              <a:buNone/>
            </a:pPr>
            <a:r>
              <a:rPr lang="zh-TW" altLang="en-US" dirty="0">
                <a:latin typeface="宋体" pitchFamily="2" charset="-122"/>
                <a:ea typeface="宋体" pitchFamily="2" charset="-122"/>
              </a:rPr>
              <a:t>逸園聚寶殿角子機娛樂</a:t>
            </a:r>
            <a:r>
              <a:rPr lang="zh-TW" altLang="en-US" dirty="0" smtClean="0">
                <a:latin typeface="宋体" pitchFamily="2" charset="-122"/>
                <a:ea typeface="宋体" pitchFamily="2" charset="-122"/>
              </a:rPr>
              <a:t>場</a:t>
            </a:r>
            <a:r>
              <a:rPr lang="en-US" altLang="zh-CN" dirty="0" smtClean="0"/>
              <a:t>@</a:t>
            </a:r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逸園跑</a:t>
            </a:r>
            <a:r>
              <a:rPr lang="zh-CN" altLang="en-US" dirty="0">
                <a:latin typeface="宋体" pitchFamily="2" charset="-122"/>
                <a:ea typeface="宋体" pitchFamily="2" charset="-122"/>
              </a:rPr>
              <a:t>狗場內</a:t>
            </a:r>
            <a:endParaRPr lang="en-US" altLang="zh-CN" dirty="0" smtClean="0">
              <a:latin typeface="宋体" pitchFamily="2" charset="-122"/>
              <a:ea typeface="宋体" pitchFamily="2" charset="-122"/>
            </a:endParaRPr>
          </a:p>
          <a:p>
            <a:pPr marL="402336" lvl="1" indent="0">
              <a:buNone/>
            </a:pPr>
            <a:endParaRPr lang="en-US" altLang="zh-CN" sz="1000" dirty="0" smtClean="0"/>
          </a:p>
          <a:p>
            <a:r>
              <a:rPr lang="en-US" dirty="0"/>
              <a:t>Macau Jockey Club </a:t>
            </a:r>
            <a:r>
              <a:rPr lang="en-US" dirty="0" smtClean="0"/>
              <a:t>Slot Lounge,</a:t>
            </a:r>
          </a:p>
          <a:p>
            <a:pPr marL="402336" lvl="1" indent="0">
              <a:buNone/>
            </a:pPr>
            <a:r>
              <a:rPr lang="en-US" altLang="zh-CN" dirty="0" smtClean="0"/>
              <a:t>@</a:t>
            </a:r>
            <a:r>
              <a:rPr lang="en-US" dirty="0" smtClean="0"/>
              <a:t>Macau Jockey Club Racetrack</a:t>
            </a:r>
            <a:r>
              <a:rPr lang="en-US" altLang="zh-CN" dirty="0" smtClean="0"/>
              <a:t>, 2007-2012.11, owned by SJM</a:t>
            </a:r>
            <a:endParaRPr lang="en-US" dirty="0" smtClean="0"/>
          </a:p>
          <a:p>
            <a:pPr marL="402336" lvl="1" indent="0">
              <a:lnSpc>
                <a:spcPct val="110000"/>
              </a:lnSpc>
              <a:buNone/>
            </a:pPr>
            <a:r>
              <a:rPr lang="zh-TW" altLang="en-US" dirty="0" smtClean="0">
                <a:latin typeface="宋体" pitchFamily="2" charset="-122"/>
                <a:ea typeface="宋体" pitchFamily="2" charset="-122"/>
              </a:rPr>
              <a:t>澳</a:t>
            </a:r>
            <a:r>
              <a:rPr lang="zh-TW" altLang="en-US" dirty="0">
                <a:latin typeface="宋体" pitchFamily="2" charset="-122"/>
                <a:ea typeface="宋体" pitchFamily="2" charset="-122"/>
              </a:rPr>
              <a:t>門賽馬會角子機娛樂</a:t>
            </a:r>
            <a:r>
              <a:rPr lang="zh-TW" altLang="en-US" dirty="0" smtClean="0">
                <a:latin typeface="宋体" pitchFamily="2" charset="-122"/>
                <a:ea typeface="宋体" pitchFamily="2" charset="-122"/>
              </a:rPr>
              <a:t>場</a:t>
            </a:r>
            <a:r>
              <a:rPr lang="en-US" altLang="zh-CN" dirty="0" smtClean="0"/>
              <a:t>@</a:t>
            </a:r>
            <a:r>
              <a:rPr lang="zh-TW" altLang="en-US" dirty="0" smtClean="0">
                <a:latin typeface="宋体" pitchFamily="2" charset="-122"/>
                <a:ea typeface="宋体" pitchFamily="2" charset="-122"/>
              </a:rPr>
              <a:t>澳</a:t>
            </a:r>
            <a:r>
              <a:rPr lang="zh-TW" altLang="en-US" dirty="0">
                <a:latin typeface="宋体" pitchFamily="2" charset="-122"/>
                <a:ea typeface="宋体" pitchFamily="2" charset="-122"/>
              </a:rPr>
              <a:t>門賽</a:t>
            </a:r>
            <a:r>
              <a:rPr lang="zh-TW" altLang="en-US" dirty="0" smtClean="0">
                <a:latin typeface="宋体" pitchFamily="2" charset="-122"/>
                <a:ea typeface="宋体" pitchFamily="2" charset="-122"/>
              </a:rPr>
              <a:t>馬</a:t>
            </a:r>
            <a:r>
              <a:rPr lang="zh-CN" altLang="en-US" dirty="0" smtClean="0">
                <a:latin typeface="宋体" pitchFamily="2" charset="-122"/>
                <a:ea typeface="宋体" pitchFamily="2" charset="-122"/>
              </a:rPr>
              <a:t>會內</a:t>
            </a:r>
            <a:endParaRPr lang="en-US" altLang="zh-CN" dirty="0" smtClean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3200" dirty="0" smtClean="0"/>
              <a:t>(1) </a:t>
            </a:r>
            <a:r>
              <a:rPr lang="en-US" altLang="zh-CN" sz="3200" dirty="0"/>
              <a:t>b</a:t>
            </a:r>
            <a:r>
              <a:rPr lang="en-US" sz="3200" dirty="0" smtClean="0"/>
              <a:t>etting turnover 2002</a:t>
            </a:r>
            <a:r>
              <a:rPr lang="en-US" altLang="zh-CN" sz="3200" dirty="0" smtClean="0"/>
              <a:t>-2012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Macao Polytechnic Institute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943600" y="3945523"/>
            <a:ext cx="297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libri" pitchFamily="34" charset="0"/>
                <a:cs typeface="Calibri" pitchFamily="34" charset="0"/>
              </a:rPr>
              <a:t>Unit</a:t>
            </a:r>
            <a:r>
              <a:rPr lang="en-US" altLang="zh-CN" sz="14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en-US" sz="1400" dirty="0" smtClean="0">
                <a:latin typeface="Calibri" pitchFamily="34" charset="0"/>
                <a:cs typeface="Calibri" pitchFamily="34" charset="0"/>
              </a:rPr>
              <a:t>USD million</a:t>
            </a:r>
            <a:r>
              <a:rPr lang="en-US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zh-CN" sz="14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en-US" sz="1400" dirty="0" smtClean="0">
                <a:latin typeface="Calibri" pitchFamily="34" charset="0"/>
                <a:cs typeface="Calibri" pitchFamily="34" charset="0"/>
              </a:rPr>
              <a:t>USD 1 </a:t>
            </a:r>
            <a:r>
              <a:rPr lang="en-US" altLang="zh-CN" sz="1400" dirty="0" smtClean="0">
                <a:latin typeface="Calibri" pitchFamily="34" charset="0"/>
                <a:cs typeface="Calibri" pitchFamily="34" charset="0"/>
              </a:rPr>
              <a:t>= MOP 8)</a:t>
            </a:r>
            <a:endParaRPr lang="en-US" sz="1400" dirty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329130"/>
              </p:ext>
            </p:extLst>
          </p:nvPr>
        </p:nvGraphicFramePr>
        <p:xfrm>
          <a:off x="1066534" y="1600200"/>
          <a:ext cx="8043176" cy="214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7066"/>
                <a:gridCol w="609600"/>
                <a:gridCol w="609600"/>
                <a:gridCol w="685800"/>
                <a:gridCol w="609600"/>
                <a:gridCol w="609600"/>
                <a:gridCol w="609600"/>
                <a:gridCol w="685800"/>
                <a:gridCol w="696324"/>
                <a:gridCol w="595259"/>
                <a:gridCol w="613417"/>
                <a:gridCol w="65151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Turnover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2002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2003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2004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2005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2006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2007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2008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2009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2010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2011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2012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Greyhound Racing</a:t>
                      </a:r>
                      <a:endParaRPr lang="en-US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41.75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37.75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123.13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Calibri" pitchFamily="34" charset="0"/>
                          <a:cs typeface="Calibri" pitchFamily="34" charset="0"/>
                        </a:rPr>
                        <a:t>change%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-1.80%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14.63%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-19.41%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-0.33%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51.99%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95.86%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75.31%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5.27%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-13.20%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-31.60%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Horse Racing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340.38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1,021.63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410.75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325.00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284.13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283.63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228.50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>
                          <a:latin typeface="Calibri" pitchFamily="34" charset="0"/>
                          <a:cs typeface="Calibri" pitchFamily="34" charset="0"/>
                        </a:rPr>
                        <a:t>change%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91.22%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56.96%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-59.79%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-31.44%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-7.68%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25.00%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-33.88%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32.23%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-0.18%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en-US" sz="1400" kern="1200" dirty="0"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-19.44%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9495816"/>
              </p:ext>
            </p:extLst>
          </p:nvPr>
        </p:nvGraphicFramePr>
        <p:xfrm>
          <a:off x="1066800" y="3886200"/>
          <a:ext cx="4648200" cy="2836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7955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sz="3200" dirty="0" smtClean="0"/>
              <a:t>(2) Share of racing revenue in the total gross gaming revenue 2002-2012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654686"/>
              </p:ext>
            </p:extLst>
          </p:nvPr>
        </p:nvGraphicFramePr>
        <p:xfrm>
          <a:off x="0" y="1447800"/>
          <a:ext cx="9144000" cy="4711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685800"/>
                <a:gridCol w="762000"/>
                <a:gridCol w="685800"/>
                <a:gridCol w="685800"/>
                <a:gridCol w="685800"/>
                <a:gridCol w="762000"/>
                <a:gridCol w="762000"/>
                <a:gridCol w="838200"/>
                <a:gridCol w="838200"/>
                <a:gridCol w="762000"/>
                <a:gridCol w="838200"/>
              </a:tblGrid>
              <a:tr h="370840"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GGR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en-US" sz="1400" b="1" kern="1200" dirty="0">
                          <a:solidFill>
                            <a:schemeClr val="lt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2012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Table Games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2,743.63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3,554.50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5,092.25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5,599.63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6,821.25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9,928.50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12,889.88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14,108.25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22,465.63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32,055.25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36,361.88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93.42%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93.80%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93.63%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95.04%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94.87%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94.73%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93.89%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93.76%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94.80%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95.31%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95.30%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Slots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256.63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449.25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706.63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812.88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1,077.25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1,428.13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1,655.50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0.98%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0.78%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1.47%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2.65%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3.57%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4.29%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5.15%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5.40%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4.55%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4.25%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4.34%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Greyhound Racing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37.13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25.63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0.32%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0.24%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0.27%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0.07%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Horse Racing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195.75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44.50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2.29%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3.31%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3.60%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1.35%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0.76%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0.48%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0.46%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0.28%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0.23%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0.12%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Lotteries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70.63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58.13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56.75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66.88 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2.98%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1.86%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0.81%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0.68%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0.33%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0.29%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0.25%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0.18%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(100%)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2,937.00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3,789.38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5,438.88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5,891.75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7,190.13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10,480.88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13,728.25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15,047.88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23,698.50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33,632.25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38,154.38 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5000" y="6248400"/>
            <a:ext cx="297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libri" pitchFamily="34" charset="0"/>
                <a:cs typeface="Calibri" pitchFamily="34" charset="0"/>
              </a:rPr>
              <a:t>Unit</a:t>
            </a:r>
            <a:r>
              <a:rPr lang="en-US" altLang="zh-CN" sz="14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en-US" sz="1400" dirty="0" smtClean="0">
                <a:latin typeface="Calibri" pitchFamily="34" charset="0"/>
                <a:cs typeface="Calibri" pitchFamily="34" charset="0"/>
              </a:rPr>
              <a:t>USD million</a:t>
            </a:r>
            <a:r>
              <a:rPr lang="en-US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zh-CN" sz="14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en-US" sz="1400" dirty="0" smtClean="0">
                <a:latin typeface="Calibri" pitchFamily="34" charset="0"/>
                <a:cs typeface="Calibri" pitchFamily="34" charset="0"/>
              </a:rPr>
              <a:t>USD 1</a:t>
            </a:r>
            <a:r>
              <a:rPr lang="en-US" altLang="zh-CN" sz="1400" dirty="0" smtClean="0">
                <a:latin typeface="Calibri" pitchFamily="34" charset="0"/>
                <a:cs typeface="Calibri" pitchFamily="34" charset="0"/>
              </a:rPr>
              <a:t>=MOP 8)</a:t>
            </a:r>
            <a:endParaRPr lang="en-US" sz="14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30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Future of </a:t>
            </a:r>
            <a:r>
              <a:rPr lang="en-US" altLang="zh-CN" dirty="0" err="1" smtClean="0"/>
              <a:t>Racinos</a:t>
            </a:r>
            <a:r>
              <a:rPr lang="en-US" altLang="zh-CN" dirty="0" smtClean="0"/>
              <a:t> in Macao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1000" dirty="0" smtClean="0"/>
          </a:p>
          <a:p>
            <a:pPr marL="82296" indent="0">
              <a:buNone/>
            </a:pPr>
            <a:r>
              <a:rPr lang="en-US" dirty="0"/>
              <a:t>Failed cases</a:t>
            </a:r>
          </a:p>
          <a:p>
            <a:pPr marL="82296" indent="0">
              <a:buNone/>
            </a:pPr>
            <a:endParaRPr lang="en-US" sz="1000" dirty="0" smtClean="0"/>
          </a:p>
          <a:p>
            <a:r>
              <a:rPr lang="en-US" dirty="0" smtClean="0"/>
              <a:t>Beaten by the</a:t>
            </a:r>
            <a:r>
              <a:rPr lang="zh-CN" altLang="en-US" dirty="0" smtClean="0"/>
              <a:t>“</a:t>
            </a:r>
            <a:r>
              <a:rPr lang="en-US" altLang="zh-CN" dirty="0" smtClean="0"/>
              <a:t>real</a:t>
            </a:r>
            <a:r>
              <a:rPr lang="zh-CN" altLang="en-US" dirty="0" smtClean="0"/>
              <a:t>” </a:t>
            </a:r>
            <a:r>
              <a:rPr lang="en-US" dirty="0" smtClean="0"/>
              <a:t>casinos</a:t>
            </a:r>
          </a:p>
          <a:p>
            <a:endParaRPr lang="en-US" sz="1000" dirty="0" smtClean="0"/>
          </a:p>
          <a:p>
            <a:r>
              <a:rPr lang="en-US" dirty="0" smtClean="0"/>
              <a:t>Better close</a:t>
            </a:r>
          </a:p>
          <a:p>
            <a:endParaRPr lang="en-US" sz="1000" dirty="0" smtClean="0"/>
          </a:p>
          <a:p>
            <a:r>
              <a:rPr lang="en-US" dirty="0" smtClean="0"/>
              <a:t>Hardly reopen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Macao Polytechnic Institute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25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Any Questions?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sz="1000" dirty="0" smtClean="0">
              <a:latin typeface="Candara" pitchFamily="34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en-US" dirty="0" smtClean="0">
                <a:latin typeface="Candara" pitchFamily="34" charset="0"/>
                <a:cs typeface="Times New Roman" pitchFamily="18" charset="0"/>
              </a:rPr>
              <a:t>Susan </a:t>
            </a:r>
            <a:r>
              <a:rPr lang="en-US" dirty="0" err="1" smtClean="0">
                <a:latin typeface="Candara" pitchFamily="34" charset="0"/>
                <a:cs typeface="Times New Roman" pitchFamily="18" charset="0"/>
              </a:rPr>
              <a:t>Shuang</a:t>
            </a:r>
            <a:r>
              <a:rPr lang="en-US" dirty="0" smtClean="0">
                <a:latin typeface="Candara" pitchFamily="34" charset="0"/>
                <a:cs typeface="Times New Roman" pitchFamily="18" charset="0"/>
              </a:rPr>
              <a:t> LIU</a:t>
            </a:r>
          </a:p>
          <a:p>
            <a:pPr marL="82296" indent="0">
              <a:buNone/>
            </a:pPr>
            <a:r>
              <a:rPr lang="en-US" dirty="0" smtClean="0">
                <a:latin typeface="Candara" pitchFamily="34" charset="0"/>
                <a:cs typeface="Times New Roman" pitchFamily="18" charset="0"/>
              </a:rPr>
              <a:t>Gaming Teaching and Research Centre Macao Polytechnic Institute</a:t>
            </a:r>
          </a:p>
          <a:p>
            <a:pPr marL="82296" indent="0">
              <a:buNone/>
            </a:pPr>
            <a:endParaRPr lang="en-US" sz="1000" dirty="0" smtClean="0">
              <a:latin typeface="Candara" pitchFamily="34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en-US" dirty="0" smtClean="0">
                <a:latin typeface="Candara" pitchFamily="34" charset="0"/>
                <a:cs typeface="Times New Roman" pitchFamily="18" charset="0"/>
              </a:rPr>
              <a:t>Email: liushuang@ipm.edu.mo </a:t>
            </a:r>
          </a:p>
          <a:p>
            <a:pPr marL="82296" indent="0">
              <a:buNone/>
            </a:pPr>
            <a:r>
              <a:rPr lang="en-US" dirty="0" smtClean="0">
                <a:latin typeface="Candara" pitchFamily="34" charset="0"/>
                <a:cs typeface="Times New Roman" pitchFamily="18" charset="0"/>
              </a:rPr>
              <a:t>Tel: +853 8893 6224</a:t>
            </a:r>
          </a:p>
          <a:p>
            <a:pPr marL="82296" indent="0">
              <a:buNone/>
            </a:pPr>
            <a:r>
              <a:rPr lang="en-US" dirty="0" smtClean="0">
                <a:latin typeface="Candara" pitchFamily="34" charset="0"/>
                <a:cs typeface="Times New Roman" pitchFamily="18" charset="0"/>
              </a:rPr>
              <a:t>Fax: +853 2883 1746</a:t>
            </a:r>
            <a:endParaRPr lang="en-US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Macao Polytechnic Institute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11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5387</TotalTime>
  <Words>1755</Words>
  <Application>Microsoft Office PowerPoint</Application>
  <PresentationFormat>On-screen Show (4:3)</PresentationFormat>
  <Paragraphs>395</Paragraphs>
  <Slides>14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 Racino: A Solution or A Terminator? </vt:lpstr>
      <vt:lpstr>Outline</vt:lpstr>
      <vt:lpstr>What is Racino</vt:lpstr>
      <vt:lpstr>(1) racinos in the world</vt:lpstr>
      <vt:lpstr>(2) top 10 US racetrack casino markets by annual revenue 2012</vt:lpstr>
      <vt:lpstr>Purpose of Racino</vt:lpstr>
      <vt:lpstr>PowerPoint Presentation</vt:lpstr>
      <vt:lpstr>(1) Global horseracing turnover</vt:lpstr>
      <vt:lpstr>(2) gambling revenue </vt:lpstr>
      <vt:lpstr>Case of Macao </vt:lpstr>
      <vt:lpstr>(1) betting turnover 2002-2012</vt:lpstr>
      <vt:lpstr>(2) Share of racing revenue in the total gross gaming revenue 2002-2012</vt:lpstr>
      <vt:lpstr>Future of Racinos in Macao</vt:lpstr>
      <vt:lpstr>Any 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 Racinos Really Work? A Macau Case Study</dc:title>
  <dc:creator>kevin</dc:creator>
  <cp:lastModifiedBy>LIU SHUANG</cp:lastModifiedBy>
  <cp:revision>395</cp:revision>
  <dcterms:created xsi:type="dcterms:W3CDTF">2006-08-16T00:00:00Z</dcterms:created>
  <dcterms:modified xsi:type="dcterms:W3CDTF">2013-12-11T03:09:11Z</dcterms:modified>
</cp:coreProperties>
</file>