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6"/>
  </p:notesMasterIdLst>
  <p:handoutMasterIdLst>
    <p:handoutMasterId r:id="rId37"/>
  </p:handoutMasterIdLst>
  <p:sldIdLst>
    <p:sldId id="256" r:id="rId2"/>
    <p:sldId id="282" r:id="rId3"/>
    <p:sldId id="274" r:id="rId4"/>
    <p:sldId id="273" r:id="rId5"/>
    <p:sldId id="304" r:id="rId6"/>
    <p:sldId id="312" r:id="rId7"/>
    <p:sldId id="283" r:id="rId8"/>
    <p:sldId id="299" r:id="rId9"/>
    <p:sldId id="303" r:id="rId10"/>
    <p:sldId id="257" r:id="rId11"/>
    <p:sldId id="268" r:id="rId12"/>
    <p:sldId id="267" r:id="rId13"/>
    <p:sldId id="286" r:id="rId14"/>
    <p:sldId id="287" r:id="rId15"/>
    <p:sldId id="288" r:id="rId16"/>
    <p:sldId id="313" r:id="rId17"/>
    <p:sldId id="300" r:id="rId18"/>
    <p:sldId id="301" r:id="rId19"/>
    <p:sldId id="262" r:id="rId20"/>
    <p:sldId id="302" r:id="rId21"/>
    <p:sldId id="306" r:id="rId22"/>
    <p:sldId id="289" r:id="rId23"/>
    <p:sldId id="305" r:id="rId24"/>
    <p:sldId id="294" r:id="rId25"/>
    <p:sldId id="307" r:id="rId26"/>
    <p:sldId id="311" r:id="rId27"/>
    <p:sldId id="308" r:id="rId28"/>
    <p:sldId id="309" r:id="rId29"/>
    <p:sldId id="310" r:id="rId30"/>
    <p:sldId id="277" r:id="rId31"/>
    <p:sldId id="290" r:id="rId32"/>
    <p:sldId id="297" r:id="rId33"/>
    <p:sldId id="296" r:id="rId34"/>
    <p:sldId id="291" r:id="rId35"/>
  </p:sldIdLst>
  <p:sldSz cx="9144000" cy="6858000" type="screen4x3"/>
  <p:notesSz cx="6797675" cy="9926638"/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80" autoAdjust="0"/>
    <p:restoredTop sz="74000" autoAdjust="0"/>
  </p:normalViewPr>
  <p:slideViewPr>
    <p:cSldViewPr>
      <p:cViewPr>
        <p:scale>
          <a:sx n="60" d="100"/>
          <a:sy n="60" d="100"/>
        </p:scale>
        <p:origin x="-1554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86" y="1459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C0086-3645-437B-B2A4-4954386AA0B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E6E69-931F-422C-8439-432354C2D1C9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1390808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4AB13-F70C-4583-87F2-ED4961546A1D}" type="datetimeFigureOut">
              <a:rPr lang="en-AU" smtClean="0"/>
              <a:t>12/12/2013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19F9D3-973C-40D4-ABF4-411D9A20E2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63941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75774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34532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HK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73297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1064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HK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10646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HK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10646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643124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462024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46202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669646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HK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7349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35991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88489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932117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10466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10466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014577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014577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014577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014577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HK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21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846305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HK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22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997946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96112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24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297930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30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99960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9F9D3-973C-40D4-ABF4-411D9A20E2EB}" type="slidenum">
              <a:rPr lang="en-AU" smtClean="0"/>
              <a:t>31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7791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20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  <p:sp>
        <p:nvSpPr>
          <p:cNvPr id="8" name="橢圓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9" name="流程圖: 程序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流程圖: 程序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形圖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9032987-C685-4FB4-98EE-C2455B7C9780}" type="datetimeFigureOut">
              <a:rPr lang="zh-HK" altLang="en-US" smtClean="0"/>
              <a:t>12/12/2013</a:t>
            </a:fld>
            <a:endParaRPr lang="zh-HK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zh-HK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C659875-811E-4F6A-8CDE-E9248B3E248B}" type="slidenum">
              <a:rPr lang="zh-HK" altLang="en-US" smtClean="0"/>
              <a:t>‹#›</a:t>
            </a:fld>
            <a:endParaRPr lang="zh-HK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mailto:elda.chan@tungwah.org.hk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87624" y="404664"/>
            <a:ext cx="7704856" cy="2088232"/>
          </a:xfrm>
        </p:spPr>
        <p:txBody>
          <a:bodyPr>
            <a:normAutofit/>
          </a:bodyPr>
          <a:lstStyle/>
          <a:p>
            <a:r>
              <a:rPr lang="en-US" altLang="zh-HK" sz="3200" b="1" dirty="0" smtClean="0"/>
              <a:t>Family Coping Treatment Group for Chinese Help-Seeking Family Members of Problem Gamblers</a:t>
            </a:r>
            <a:endParaRPr lang="zh-HK" altLang="en-US" sz="32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75656" y="2924944"/>
            <a:ext cx="6912768" cy="2304256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en-US" altLang="zh-HK" sz="3400" b="1" dirty="0" smtClean="0"/>
              <a:t>Elda </a:t>
            </a:r>
            <a:r>
              <a:rPr lang="en-US" altLang="zh-HK" sz="3400" b="1" dirty="0"/>
              <a:t>Mei-lo </a:t>
            </a:r>
            <a:r>
              <a:rPr lang="en-US" altLang="zh-HK" sz="3400" b="1" dirty="0" smtClean="0"/>
              <a:t>CHAN </a:t>
            </a:r>
            <a:r>
              <a:rPr lang="en-US" altLang="zh-HK" sz="2900" b="1" dirty="0" smtClean="0"/>
              <a:t> </a:t>
            </a:r>
            <a:r>
              <a:rPr lang="en-US" altLang="zh-HK" sz="2500" b="1" dirty="0"/>
              <a:t>Tung </a:t>
            </a:r>
            <a:r>
              <a:rPr lang="en-US" altLang="zh-HK" sz="2500" b="1" dirty="0" err="1"/>
              <a:t>Wah</a:t>
            </a:r>
            <a:r>
              <a:rPr lang="en-US" altLang="zh-HK" sz="2500" b="1" dirty="0"/>
              <a:t> Group of </a:t>
            </a:r>
            <a:r>
              <a:rPr lang="en-US" altLang="zh-HK" sz="2500" b="1" dirty="0" smtClean="0"/>
              <a:t>Hospitals Integrated Centre on Addiction Prevention and Treatment, Hong Kong; University of Melbourne</a:t>
            </a:r>
            <a:r>
              <a:rPr lang="en-US" altLang="zh-HK" sz="2500" b="1" smtClean="0"/>
              <a:t>, Australia</a:t>
            </a:r>
            <a:endParaRPr lang="en-US" altLang="zh-HK" sz="2500" b="1" dirty="0" smtClean="0"/>
          </a:p>
          <a:p>
            <a:pPr>
              <a:lnSpc>
                <a:spcPct val="120000"/>
              </a:lnSpc>
            </a:pPr>
            <a:r>
              <a:rPr lang="en-US" altLang="zh-HK" sz="3400" b="1" dirty="0"/>
              <a:t>Daniel Tan-lei </a:t>
            </a:r>
            <a:r>
              <a:rPr lang="en-US" altLang="zh-HK" sz="3400" b="1" dirty="0" smtClean="0"/>
              <a:t>SHEK  </a:t>
            </a:r>
            <a:r>
              <a:rPr lang="en-US" altLang="zh-HK" sz="2500" b="1" dirty="0"/>
              <a:t>The Hong Kong Polytechnic University,  Hong Kong</a:t>
            </a:r>
          </a:p>
          <a:p>
            <a:pPr>
              <a:lnSpc>
                <a:spcPct val="120000"/>
              </a:lnSpc>
            </a:pPr>
            <a:r>
              <a:rPr lang="en-US" altLang="zh-HK" sz="3400" b="1" dirty="0" smtClean="0"/>
              <a:t>Daphne Nam-</a:t>
            </a:r>
            <a:r>
              <a:rPr lang="en-US" altLang="zh-HK" sz="3400" b="1" dirty="0" err="1" smtClean="0"/>
              <a:t>ying</a:t>
            </a:r>
            <a:r>
              <a:rPr lang="en-US" altLang="zh-HK" sz="3400" b="1" dirty="0" smtClean="0"/>
              <a:t>  YEUNG </a:t>
            </a:r>
            <a:r>
              <a:rPr lang="en-US" altLang="zh-HK" sz="2900" b="1" dirty="0" smtClean="0"/>
              <a:t> </a:t>
            </a:r>
            <a:r>
              <a:rPr lang="en-US" altLang="zh-HK" sz="2500" b="1" dirty="0"/>
              <a:t>Tung </a:t>
            </a:r>
            <a:r>
              <a:rPr lang="en-US" altLang="zh-HK" sz="2500" b="1" dirty="0" err="1"/>
              <a:t>Wah</a:t>
            </a:r>
            <a:r>
              <a:rPr lang="en-US" altLang="zh-HK" sz="2500" b="1" dirty="0"/>
              <a:t> Group of </a:t>
            </a:r>
            <a:r>
              <a:rPr lang="en-US" altLang="zh-HK" sz="2500" b="1" dirty="0" smtClean="0"/>
              <a:t>Hospitals Even Centre, Hong Kong</a:t>
            </a:r>
          </a:p>
          <a:p>
            <a:pPr>
              <a:lnSpc>
                <a:spcPct val="120000"/>
              </a:lnSpc>
            </a:pPr>
            <a:r>
              <a:rPr lang="en-US" altLang="zh-HK" sz="3400" b="1" dirty="0" smtClean="0"/>
              <a:t>Ryan </a:t>
            </a:r>
            <a:r>
              <a:rPr lang="en-US" altLang="zh-HK" sz="3400" b="1" dirty="0" err="1" smtClean="0"/>
              <a:t>Hing-yan</a:t>
            </a:r>
            <a:r>
              <a:rPr lang="en-US" altLang="zh-HK" sz="3400" b="1" dirty="0" smtClean="0"/>
              <a:t>  WONG  </a:t>
            </a:r>
            <a:r>
              <a:rPr lang="en-US" altLang="zh-HK" sz="2500" b="1" dirty="0"/>
              <a:t>Tung </a:t>
            </a:r>
            <a:r>
              <a:rPr lang="en-US" altLang="zh-HK" sz="2500" b="1" dirty="0" err="1"/>
              <a:t>Wah</a:t>
            </a:r>
            <a:r>
              <a:rPr lang="en-US" altLang="zh-HK" sz="2500" b="1" dirty="0"/>
              <a:t> Group of </a:t>
            </a:r>
            <a:r>
              <a:rPr lang="en-US" altLang="zh-HK" sz="2500" b="1" dirty="0" smtClean="0"/>
              <a:t>Hospitals </a:t>
            </a:r>
            <a:r>
              <a:rPr lang="en-US" altLang="zh-HK" sz="2500" b="1" dirty="0"/>
              <a:t>Integrated Centre on Addiction Prevention and Treatment</a:t>
            </a:r>
            <a:r>
              <a:rPr lang="en-US" altLang="zh-HK" sz="2500" b="1" dirty="0" smtClean="0"/>
              <a:t>, Hong Kong</a:t>
            </a:r>
          </a:p>
          <a:p>
            <a:pPr>
              <a:lnSpc>
                <a:spcPct val="120000"/>
              </a:lnSpc>
            </a:pPr>
            <a:endParaRPr lang="en-US" altLang="zh-HK" sz="2900" b="1" dirty="0" smtClean="0"/>
          </a:p>
        </p:txBody>
      </p:sp>
    </p:spTree>
    <p:extLst>
      <p:ext uri="{BB962C8B-B14F-4D97-AF65-F5344CB8AC3E}">
        <p14:creationId xmlns:p14="http://schemas.microsoft.com/office/powerpoint/2010/main" val="80168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848872" cy="1143000"/>
          </a:xfrm>
        </p:spPr>
        <p:txBody>
          <a:bodyPr>
            <a:noAutofit/>
          </a:bodyPr>
          <a:lstStyle/>
          <a:p>
            <a:r>
              <a:rPr lang="en-US" altLang="zh-HK" sz="4000" dirty="0"/>
              <a:t>Literature </a:t>
            </a:r>
            <a:r>
              <a:rPr lang="en-US" altLang="zh-HK" sz="4000" dirty="0" smtClean="0"/>
              <a:t>review – Family impacts</a:t>
            </a:r>
            <a:endParaRPr lang="zh-HK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HK" dirty="0" smtClean="0"/>
              <a:t>Impacts of Pathological Gambling on family 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Financial and debt problems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Family conflicts and arguments</a:t>
            </a:r>
            <a:endParaRPr lang="en-US" altLang="zh-HK" dirty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Neglect of family 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Development of problem gamblers and other addictions </a:t>
            </a:r>
          </a:p>
          <a:p>
            <a:pPr marL="274320" lvl="1" indent="0">
              <a:buNone/>
            </a:pPr>
            <a:r>
              <a:rPr lang="en-US" altLang="zh-HK" dirty="0" smtClean="0"/>
              <a:t>(</a:t>
            </a:r>
            <a:r>
              <a:rPr lang="en-US" altLang="zh-HK" dirty="0" err="1" smtClean="0"/>
              <a:t>Kalischuk</a:t>
            </a:r>
            <a:r>
              <a:rPr lang="en-US" altLang="zh-HK" dirty="0" smtClean="0"/>
              <a:t> et al., 2006)</a:t>
            </a:r>
          </a:p>
          <a:p>
            <a:pPr marL="788670" lvl="1" indent="-514350">
              <a:buFont typeface="Arial" pitchFamily="34" charset="0"/>
              <a:buChar char="•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11867677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848872" cy="1143000"/>
          </a:xfrm>
        </p:spPr>
        <p:txBody>
          <a:bodyPr>
            <a:noAutofit/>
          </a:bodyPr>
          <a:lstStyle/>
          <a:p>
            <a:r>
              <a:rPr lang="en-US" altLang="zh-HK" sz="4000" dirty="0"/>
              <a:t>Literature </a:t>
            </a:r>
            <a:r>
              <a:rPr lang="en-US" altLang="zh-HK" sz="4000" dirty="0" smtClean="0"/>
              <a:t>review – Family impacts</a:t>
            </a:r>
            <a:endParaRPr lang="zh-HK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HK" dirty="0" smtClean="0"/>
              <a:t>Impacts of Pathological Gambling on </a:t>
            </a:r>
            <a:r>
              <a:rPr lang="en-US" altLang="zh-HK" dirty="0"/>
              <a:t>S</a:t>
            </a:r>
            <a:r>
              <a:rPr lang="en-US" altLang="zh-HK" dirty="0" smtClean="0"/>
              <a:t>pouse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Separation and divorce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Depressive thoughts and suicidal attempts  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Increased </a:t>
            </a:r>
            <a:r>
              <a:rPr lang="en-US" altLang="zh-HK" dirty="0"/>
              <a:t>risk of </a:t>
            </a:r>
            <a:r>
              <a:rPr lang="en-US" altLang="zh-HK" dirty="0" smtClean="0"/>
              <a:t>violence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/>
              <a:t>Dysfunctional coping such as excessive drinking, </a:t>
            </a:r>
            <a:r>
              <a:rPr lang="en-US" altLang="zh-HK" dirty="0" smtClean="0"/>
              <a:t>overspending </a:t>
            </a:r>
            <a:r>
              <a:rPr lang="en-US" altLang="zh-HK" dirty="0"/>
              <a:t>and </a:t>
            </a:r>
            <a:r>
              <a:rPr lang="en-US" altLang="zh-HK" dirty="0" smtClean="0"/>
              <a:t>gambling</a:t>
            </a:r>
            <a:endParaRPr lang="en-US" altLang="zh-HK" dirty="0"/>
          </a:p>
          <a:p>
            <a:pPr marL="274320" lvl="1" indent="0">
              <a:buNone/>
            </a:pPr>
            <a:r>
              <a:rPr lang="en-US" altLang="zh-HK" dirty="0" smtClean="0"/>
              <a:t>(Lorenz &amp; </a:t>
            </a:r>
            <a:r>
              <a:rPr lang="en-US" altLang="zh-HK" dirty="0" err="1" smtClean="0"/>
              <a:t>Yaffee</a:t>
            </a:r>
            <a:r>
              <a:rPr lang="en-US" altLang="zh-HK" dirty="0" smtClean="0"/>
              <a:t>, 1988;  Abbott, 2001; Crisp, et al. ,2001; Krishnan &amp; </a:t>
            </a:r>
            <a:r>
              <a:rPr lang="en-US" altLang="zh-HK" dirty="0" err="1" smtClean="0"/>
              <a:t>Orford</a:t>
            </a:r>
            <a:r>
              <a:rPr lang="en-US" altLang="zh-HK" dirty="0" smtClean="0"/>
              <a:t>, 2002)</a:t>
            </a:r>
          </a:p>
          <a:p>
            <a:pPr marL="788670" lvl="1" indent="-514350">
              <a:buFont typeface="Arial" pitchFamily="34" charset="0"/>
              <a:buChar char="•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24972356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848872" cy="1143000"/>
          </a:xfrm>
        </p:spPr>
        <p:txBody>
          <a:bodyPr>
            <a:noAutofit/>
          </a:bodyPr>
          <a:lstStyle/>
          <a:p>
            <a:r>
              <a:rPr lang="en-US" altLang="zh-HK" sz="4000" dirty="0"/>
              <a:t>Literature review– </a:t>
            </a:r>
            <a:r>
              <a:rPr lang="en-US" altLang="zh-HK" sz="4000" dirty="0" smtClean="0"/>
              <a:t>Family coping</a:t>
            </a:r>
            <a:endParaRPr lang="zh-HK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zh-HK" dirty="0" smtClean="0"/>
              <a:t>Lorenz &amp; </a:t>
            </a:r>
            <a:r>
              <a:rPr lang="en-US" altLang="zh-HK" dirty="0" err="1" smtClean="0"/>
              <a:t>Yaffee</a:t>
            </a:r>
            <a:r>
              <a:rPr lang="en-US" altLang="zh-HK" dirty="0" smtClean="0"/>
              <a:t> (1988)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Inadequate coping skills of partner prevent them from coping effectively with compulsive gamblers and their maladaptive behavior </a:t>
            </a:r>
          </a:p>
          <a:p>
            <a:pPr marL="0" indent="0">
              <a:buNone/>
            </a:pPr>
            <a:r>
              <a:rPr lang="en-US" altLang="zh-HK" dirty="0" err="1"/>
              <a:t>Orford</a:t>
            </a:r>
            <a:r>
              <a:rPr lang="en-US" altLang="zh-HK" dirty="0"/>
              <a:t> et al. (1998)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/>
              <a:t>Suggested 3 broad ways of coping including engaging, tolerating, withdrawing that would have different impacts on the family</a:t>
            </a:r>
          </a:p>
          <a:p>
            <a:pPr marL="0" indent="0">
              <a:buNone/>
            </a:pPr>
            <a:r>
              <a:rPr lang="en-US" altLang="zh-HK" dirty="0" err="1" smtClean="0"/>
              <a:t>Rychtarik</a:t>
            </a:r>
            <a:r>
              <a:rPr lang="en-US" altLang="zh-HK" dirty="0" smtClean="0"/>
              <a:t> and </a:t>
            </a:r>
            <a:r>
              <a:rPr lang="en-US" altLang="zh-HK" dirty="0" err="1" smtClean="0"/>
              <a:t>McGillicuddy</a:t>
            </a:r>
            <a:r>
              <a:rPr lang="en-US" altLang="zh-HK" dirty="0" smtClean="0"/>
              <a:t> (2006)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Coping behavior and functioning of partners of PGs had improved after intervention through a coping skills enhancement </a:t>
            </a:r>
            <a:r>
              <a:rPr lang="en-US" altLang="zh-HK" dirty="0" err="1" smtClean="0"/>
              <a:t>programme</a:t>
            </a: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smtClean="0"/>
              <a:t>Meyers, Dominguez &amp; Smith (1996</a:t>
            </a:r>
            <a:r>
              <a:rPr lang="en-US" altLang="zh-HK" dirty="0"/>
              <a:t>)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Decreased in global psychological distress </a:t>
            </a:r>
            <a:r>
              <a:rPr lang="en-US" altLang="zh-HK" dirty="0"/>
              <a:t>and improved relationship </a:t>
            </a:r>
            <a:r>
              <a:rPr lang="en-US" altLang="zh-HK" dirty="0" smtClean="0"/>
              <a:t>functioning occurred for significant others of alcoholics after family training program</a:t>
            </a:r>
          </a:p>
        </p:txBody>
      </p:sp>
    </p:spTree>
    <p:extLst>
      <p:ext uri="{BB962C8B-B14F-4D97-AF65-F5344CB8AC3E}">
        <p14:creationId xmlns:p14="http://schemas.microsoft.com/office/powerpoint/2010/main" val="249723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848872" cy="1143000"/>
          </a:xfrm>
        </p:spPr>
        <p:txBody>
          <a:bodyPr>
            <a:noAutofit/>
          </a:bodyPr>
          <a:lstStyle/>
          <a:p>
            <a:r>
              <a:rPr lang="en-US" altLang="zh-HK" sz="4000" dirty="0"/>
              <a:t>Literature review– </a:t>
            </a:r>
            <a:r>
              <a:rPr lang="en-US" altLang="zh-HK" sz="4000" dirty="0" smtClean="0"/>
              <a:t>Group Therapy</a:t>
            </a:r>
            <a:endParaRPr lang="zh-HK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HK" dirty="0" smtClean="0"/>
              <a:t>Kinney (2003)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Learn through interacting with others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Get social support and feedback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Receive hope for changes.</a:t>
            </a:r>
            <a:endParaRPr lang="en-US" altLang="zh-HK" dirty="0"/>
          </a:p>
          <a:p>
            <a:pPr marL="0" indent="0">
              <a:buNone/>
            </a:pPr>
            <a:r>
              <a:rPr lang="en-US" altLang="zh-HK" dirty="0" err="1" smtClean="0"/>
              <a:t>Vannicelli</a:t>
            </a:r>
            <a:r>
              <a:rPr lang="en-US" altLang="zh-HK" dirty="0" smtClean="0"/>
              <a:t> (1995)</a:t>
            </a:r>
            <a:endParaRPr lang="en-US" altLang="zh-HK" dirty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Share the common problem relating to addiction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Help stay vigilant about recovery</a:t>
            </a:r>
          </a:p>
        </p:txBody>
      </p:sp>
    </p:spTree>
    <p:extLst>
      <p:ext uri="{BB962C8B-B14F-4D97-AF65-F5344CB8AC3E}">
        <p14:creationId xmlns:p14="http://schemas.microsoft.com/office/powerpoint/2010/main" val="405392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91072" y="260648"/>
            <a:ext cx="8461448" cy="1143000"/>
          </a:xfrm>
        </p:spPr>
        <p:txBody>
          <a:bodyPr>
            <a:noAutofit/>
          </a:bodyPr>
          <a:lstStyle/>
          <a:p>
            <a:r>
              <a:rPr lang="en-US" altLang="zh-HK" sz="3200" dirty="0"/>
              <a:t>Literature </a:t>
            </a:r>
            <a:r>
              <a:rPr lang="en-US" altLang="zh-HK" sz="3200" dirty="0" smtClean="0"/>
              <a:t>review - Treatment for family members</a:t>
            </a:r>
            <a:endParaRPr lang="zh-HK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zh-HK" dirty="0" smtClean="0"/>
              <a:t>Involvement of family members in gambling treatment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/>
              <a:t>Adopting Community Reinforcement and Family Training (CRAFT) approach for significant others of gamblers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Family members as active and influential participants in recovery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Assisting family members to manage their own personal distress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dirty="0" smtClean="0"/>
              <a:t>By addressing areas of stress in their own lives, they will be equipped to better cope with the problems  of gamblers</a:t>
            </a:r>
          </a:p>
          <a:p>
            <a:pPr marL="274320" lvl="1" indent="0">
              <a:buNone/>
            </a:pPr>
            <a:r>
              <a:rPr lang="en-US" altLang="zh-HK" dirty="0" smtClean="0"/>
              <a:t>(</a:t>
            </a:r>
            <a:r>
              <a:rPr lang="en-US" altLang="zh-HK" dirty="0" err="1" smtClean="0"/>
              <a:t>Hodgins</a:t>
            </a:r>
            <a:r>
              <a:rPr lang="en-US" altLang="zh-HK" dirty="0" smtClean="0"/>
              <a:t> et al., 2007)</a:t>
            </a:r>
            <a:endParaRPr lang="en-US" altLang="zh-HK" dirty="0"/>
          </a:p>
          <a:p>
            <a:pPr marL="274320" lvl="1" indent="0">
              <a:buNone/>
            </a:pPr>
            <a:endParaRPr lang="en-US" altLang="zh-HK" dirty="0"/>
          </a:p>
          <a:p>
            <a:pPr marL="788670" lvl="1" indent="-514350">
              <a:buFont typeface="Arial" pitchFamily="34" charset="0"/>
              <a:buChar char="•"/>
            </a:pPr>
            <a:endParaRPr lang="en-US" altLang="zh-HK" dirty="0" smtClean="0"/>
          </a:p>
          <a:p>
            <a:pPr marL="788670" lvl="1" indent="-514350">
              <a:buFont typeface="Arial" pitchFamily="34" charset="0"/>
              <a:buChar char="•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287333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HK" dirty="0" smtClean="0"/>
              <a:t>Background – gaps in literature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Char char="•"/>
            </a:pPr>
            <a:r>
              <a:rPr lang="en-US" altLang="zh-HK" sz="2800" dirty="0" smtClean="0"/>
              <a:t>Associations between family violence and family coping styles to problem gambling were found in a previous study in 2012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altLang="zh-HK" sz="2800" dirty="0" smtClean="0"/>
              <a:t>Recommended to focus on the change in the family members which might impact favorably on the gambler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altLang="zh-HK" sz="2800" dirty="0" smtClean="0"/>
              <a:t>Scientific studies on intervention to improve coping and functioning of family members of problem gamblers amongst Chinese communities are non-exist.</a:t>
            </a:r>
          </a:p>
          <a:p>
            <a:pPr marL="514350" indent="-514350">
              <a:buFont typeface="Arial" pitchFamily="34" charset="0"/>
              <a:buChar char="•"/>
            </a:pPr>
            <a:endParaRPr lang="en-US" altLang="zh-HK" dirty="0"/>
          </a:p>
          <a:p>
            <a:pPr marL="514350" indent="-514350">
              <a:buFont typeface="Arial" pitchFamily="34" charset="0"/>
              <a:buChar char="•"/>
            </a:pP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179812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Family Coping Treatment Group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74320" lvl="1" indent="0">
              <a:buNone/>
            </a:pPr>
            <a:r>
              <a:rPr lang="en-US" altLang="zh-HK" sz="2400" dirty="0" smtClean="0"/>
              <a:t>Aims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To </a:t>
            </a:r>
            <a:r>
              <a:rPr lang="en-US" altLang="zh-HK" sz="2200" dirty="0"/>
              <a:t>help family members identify the development of their particular coping styles towards gamblers’ gambling </a:t>
            </a:r>
            <a:r>
              <a:rPr lang="en-US" altLang="zh-HK" sz="2200" dirty="0" smtClean="0"/>
              <a:t>problems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To strengthen family members’ abilities to adopt more effective coping styles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TW" sz="2200" dirty="0" smtClean="0"/>
              <a:t>To enhance family members’ awareness to look after their mental and physical health</a:t>
            </a:r>
            <a:endParaRPr lang="en-US" altLang="zh-TW" sz="2200" dirty="0"/>
          </a:p>
          <a:p>
            <a:pPr marL="274320" lvl="1" indent="0">
              <a:buNone/>
            </a:pPr>
            <a:r>
              <a:rPr lang="en-US" altLang="zh-HK" sz="2400" dirty="0" smtClean="0"/>
              <a:t>Design</a:t>
            </a:r>
            <a:endParaRPr lang="en-US" altLang="zh-HK" sz="2400" dirty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From July 2013 to September 2013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10 weekly group sessions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10 Family members of problem gamblers who </a:t>
            </a:r>
            <a:r>
              <a:rPr lang="en-US" altLang="zh-HK" sz="2200" dirty="0"/>
              <a:t>s</a:t>
            </a:r>
            <a:r>
              <a:rPr lang="en-US" altLang="zh-TW" sz="2200" dirty="0"/>
              <a:t>ought gambling treatment from TWGHs Even Centre </a:t>
            </a:r>
            <a:endParaRPr lang="en-US" altLang="zh-TW" sz="2200" dirty="0" smtClean="0"/>
          </a:p>
          <a:p>
            <a:pPr marL="274320" lvl="1" indent="0">
              <a:buNone/>
            </a:pPr>
            <a:r>
              <a:rPr lang="en-US" altLang="zh-HK" sz="2400" dirty="0" smtClean="0"/>
              <a:t>Inclusion criteria</a:t>
            </a:r>
            <a:endParaRPr lang="en-US" altLang="zh-HK" sz="2400" dirty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TW" sz="2200" dirty="0" smtClean="0"/>
              <a:t>Chinese </a:t>
            </a:r>
            <a:r>
              <a:rPr lang="en-US" altLang="zh-TW" sz="2200" dirty="0"/>
              <a:t>ethnicity, </a:t>
            </a:r>
            <a:r>
              <a:rPr lang="en-US" altLang="zh-TW" sz="2200" dirty="0" smtClean="0"/>
              <a:t>aged 18 or above</a:t>
            </a:r>
            <a:endParaRPr lang="en-US" altLang="zh-TW" sz="2200" dirty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TW" sz="2200" dirty="0" smtClean="0"/>
              <a:t>No manifestation </a:t>
            </a:r>
            <a:r>
              <a:rPr lang="en-US" altLang="zh-TW" sz="2200" dirty="0"/>
              <a:t>of signs of cognitive impairments or imminent suicidal </a:t>
            </a:r>
            <a:r>
              <a:rPr lang="en-US" altLang="zh-TW" sz="2200" dirty="0" smtClean="0"/>
              <a:t>risk</a:t>
            </a:r>
            <a:endParaRPr lang="en-US" altLang="zh-HK" sz="2200" dirty="0"/>
          </a:p>
          <a:p>
            <a:pPr marL="788670" lvl="1" indent="-514350">
              <a:buFont typeface="Arial" pitchFamily="34" charset="0"/>
              <a:buChar char="•"/>
            </a:pPr>
            <a:endParaRPr lang="en-US" altLang="zh-TW" sz="2200" dirty="0" smtClean="0"/>
          </a:p>
          <a:p>
            <a:pPr marL="788670" lvl="1" indent="-514350">
              <a:buFont typeface="Arial" pitchFamily="34" charset="0"/>
              <a:buChar char="•"/>
            </a:pPr>
            <a:endParaRPr lang="en-US" altLang="zh-HK" dirty="0" smtClean="0"/>
          </a:p>
          <a:p>
            <a:pPr marL="514350" indent="-514350">
              <a:buFont typeface="+mj-lt"/>
              <a:buAutoNum type="arabicPeriod"/>
            </a:pP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278096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/>
              <a:t>Family Treatment Group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HK" sz="3000" dirty="0" smtClean="0"/>
              <a:t>Content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Psycho-education on pathological gambling problems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Awareness of own coping style &amp; distress</a:t>
            </a:r>
            <a:endParaRPr lang="en-US" altLang="zh-TW" sz="2200" dirty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TW" sz="2200" dirty="0" smtClean="0"/>
              <a:t>Interactive cycle of response with gamblers</a:t>
            </a:r>
            <a:endParaRPr lang="en-US" altLang="zh-TW" sz="2200" dirty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TW" sz="2200" dirty="0" smtClean="0"/>
              <a:t>Self-care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TW" sz="2200" dirty="0" smtClean="0"/>
              <a:t>Effective communication skills</a:t>
            </a:r>
          </a:p>
          <a:p>
            <a:pPr marL="0" indent="0">
              <a:buNone/>
            </a:pPr>
            <a:r>
              <a:rPr lang="en-US" altLang="zh-HK" sz="3000" dirty="0" smtClean="0"/>
              <a:t>Format</a:t>
            </a:r>
            <a:endParaRPr lang="en-US" altLang="zh-HK" sz="3000" dirty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Exercise of self-exploration, e.g., drawing, role play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Group sharing and support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Relaxation, e.g., muscle relaxation exercise, meditation…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Self-care exercise, e.g., small gift, food and quality time for self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200" dirty="0" smtClean="0"/>
              <a:t>Communication skill rehearsal, e.g., i-message</a:t>
            </a:r>
          </a:p>
          <a:p>
            <a:pPr marL="788670" lvl="1" indent="-514350">
              <a:buFont typeface="Arial" pitchFamily="34" charset="0"/>
              <a:buChar char="•"/>
            </a:pPr>
            <a:endParaRPr lang="en-US" altLang="zh-HK" dirty="0" smtClean="0"/>
          </a:p>
          <a:p>
            <a:pPr marL="514350" indent="-514350">
              <a:buFont typeface="+mj-lt"/>
              <a:buAutoNum type="arabicPeriod"/>
            </a:pP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65308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Aims of Current Study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HK" dirty="0" smtClean="0"/>
              <a:t>To investigate the effectiveness of preliminary family coping treatment group for family members of problem gamblers</a:t>
            </a:r>
          </a:p>
        </p:txBody>
      </p:sp>
    </p:spTree>
    <p:extLst>
      <p:ext uri="{BB962C8B-B14F-4D97-AF65-F5344CB8AC3E}">
        <p14:creationId xmlns:p14="http://schemas.microsoft.com/office/powerpoint/2010/main" val="408030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Measures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zh-HK" sz="2400" b="1" dirty="0" smtClean="0"/>
              <a:t>Socio-demographic information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HK" sz="2400" b="1" dirty="0" smtClean="0"/>
              <a:t>Gambling-related information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HK" sz="2600" b="1" dirty="0" smtClean="0"/>
              <a:t>Family </a:t>
            </a:r>
            <a:r>
              <a:rPr lang="en-US" altLang="zh-HK" sz="2600" b="1" dirty="0"/>
              <a:t>coping: </a:t>
            </a:r>
            <a:r>
              <a:rPr lang="en-US" altLang="zh-HK" sz="2600" dirty="0"/>
              <a:t>30-item Coping Questionnaire (CQ; </a:t>
            </a:r>
            <a:r>
              <a:rPr lang="en-US" altLang="zh-HK" sz="2600" dirty="0" err="1"/>
              <a:t>Orford</a:t>
            </a:r>
            <a:r>
              <a:rPr lang="en-US" altLang="zh-HK" sz="2600" dirty="0"/>
              <a:t>, 1994) covering 3 major ways:</a:t>
            </a:r>
          </a:p>
          <a:p>
            <a:pPr marL="731520" lvl="1" indent="-457200">
              <a:buFont typeface="Arial" pitchFamily="34" charset="0"/>
              <a:buChar char="•"/>
            </a:pPr>
            <a:r>
              <a:rPr lang="en-US" altLang="zh-HK" sz="2400" dirty="0"/>
              <a:t>Engaged coping (subsuming controlling, assertive, emotional and supportive)</a:t>
            </a:r>
          </a:p>
          <a:p>
            <a:pPr marL="731520" lvl="1" indent="-457200">
              <a:buFont typeface="Arial" pitchFamily="34" charset="0"/>
              <a:buChar char="•"/>
            </a:pPr>
            <a:r>
              <a:rPr lang="en-US" altLang="zh-HK" sz="2400" dirty="0"/>
              <a:t>Tolerant-inactive coping (subsuming inactive, tolerant and supportive)</a:t>
            </a:r>
          </a:p>
          <a:p>
            <a:pPr marL="731520" lvl="1" indent="-457200">
              <a:buFont typeface="Arial" pitchFamily="34" charset="0"/>
              <a:buChar char="•"/>
            </a:pPr>
            <a:r>
              <a:rPr lang="en-US" altLang="zh-HK" sz="2400" dirty="0"/>
              <a:t>Withdrawal coping (subsuming independent and avoidance)</a:t>
            </a:r>
          </a:p>
          <a:p>
            <a:pPr marL="514350" indent="-514350">
              <a:buFont typeface="+mj-lt"/>
              <a:buAutoNum type="arabicPeriod"/>
            </a:pPr>
            <a:endParaRPr lang="en-US" altLang="zh-HK" sz="2400" b="1" dirty="0" smtClean="0"/>
          </a:p>
          <a:p>
            <a:pPr marL="457200" indent="-457200">
              <a:buAutoNum type="arabicPeriod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9523185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Measures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US" altLang="zh-HK" sz="2600" b="1" dirty="0" smtClean="0"/>
              <a:t>Family functioning: </a:t>
            </a:r>
            <a:r>
              <a:rPr lang="en-US" altLang="zh-HK" sz="2400" dirty="0"/>
              <a:t>3 subscales of</a:t>
            </a:r>
            <a:r>
              <a:rPr lang="en-US" altLang="zh-HK" sz="2400" b="1" dirty="0"/>
              <a:t> </a:t>
            </a:r>
            <a:r>
              <a:rPr lang="en-US" altLang="zh-HK" sz="2400" dirty="0"/>
              <a:t>Chinese Family Assessment Instrument to assess family functioning in Chinese culture (CFAI; </a:t>
            </a:r>
            <a:r>
              <a:rPr lang="en-US" altLang="zh-HK" sz="2400" dirty="0" err="1"/>
              <a:t>Shek</a:t>
            </a:r>
            <a:r>
              <a:rPr lang="en-US" altLang="zh-HK" sz="2400" dirty="0"/>
              <a:t>, 2002) </a:t>
            </a:r>
            <a:endParaRPr lang="en-US" altLang="zh-HK" sz="2600" dirty="0" smtClean="0"/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400" dirty="0" smtClean="0"/>
              <a:t>Mutuality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400" dirty="0" smtClean="0"/>
              <a:t>Communication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400" dirty="0" smtClean="0"/>
              <a:t>Conflict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US" altLang="zh-HK" sz="2600" b="1" dirty="0" smtClean="0"/>
              <a:t>Psychological distress: </a:t>
            </a:r>
            <a:r>
              <a:rPr lang="en-US" altLang="zh-HK" sz="2600" dirty="0"/>
              <a:t>21-item self-report </a:t>
            </a:r>
            <a:r>
              <a:rPr lang="en-US" altLang="zh-HK" sz="2600" dirty="0" smtClean="0"/>
              <a:t>Depression Anxiety Stress Scale to </a:t>
            </a:r>
            <a:r>
              <a:rPr lang="en-US" altLang="zh-HK" sz="2600" dirty="0"/>
              <a:t>measure negative emotional states </a:t>
            </a:r>
            <a:r>
              <a:rPr lang="en-US" altLang="zh-HK" sz="2600" dirty="0" smtClean="0"/>
              <a:t>(DASS 21; </a:t>
            </a:r>
            <a:r>
              <a:rPr lang="en-US" altLang="zh-HK" sz="2600" dirty="0" err="1" smtClean="0"/>
              <a:t>Lovibond</a:t>
            </a:r>
            <a:r>
              <a:rPr lang="en-US" altLang="zh-HK" sz="2600" dirty="0" smtClean="0"/>
              <a:t> </a:t>
            </a:r>
            <a:r>
              <a:rPr lang="en-US" altLang="zh-HK" sz="2600" dirty="0"/>
              <a:t>&amp; </a:t>
            </a:r>
            <a:r>
              <a:rPr lang="en-US" altLang="zh-HK" sz="2600" dirty="0" err="1"/>
              <a:t>Lovibond</a:t>
            </a:r>
            <a:r>
              <a:rPr lang="en-US" altLang="zh-HK" sz="2600" dirty="0"/>
              <a:t>, 1995)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400" dirty="0"/>
              <a:t>Depression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400" dirty="0"/>
              <a:t>Anxiety</a:t>
            </a:r>
          </a:p>
          <a:p>
            <a:pPr marL="788670" lvl="1" indent="-514350">
              <a:buFont typeface="Arial" pitchFamily="34" charset="0"/>
              <a:buChar char="•"/>
            </a:pPr>
            <a:r>
              <a:rPr lang="en-US" altLang="zh-HK" sz="2400" dirty="0"/>
              <a:t>Stress</a:t>
            </a:r>
            <a:endParaRPr lang="en-US" altLang="zh-HK" sz="2800" dirty="0" smtClean="0"/>
          </a:p>
          <a:p>
            <a:pPr marL="514350" indent="-514350">
              <a:buFont typeface="+mj-lt"/>
              <a:buAutoNum type="arabicPeriod" startAt="4"/>
            </a:pPr>
            <a:r>
              <a:rPr lang="en-US" altLang="zh-HK" sz="2800" b="1" dirty="0" smtClean="0"/>
              <a:t>Qualitative </a:t>
            </a:r>
            <a:r>
              <a:rPr lang="en-US" altLang="zh-HK" sz="2800" b="1" dirty="0"/>
              <a:t>analysis of interview </a:t>
            </a:r>
            <a:r>
              <a:rPr lang="en-US" altLang="zh-HK" sz="2800" b="1" dirty="0" smtClean="0"/>
              <a:t>reports</a:t>
            </a:r>
            <a:endParaRPr lang="en-US" altLang="zh-HK" sz="2400" b="1" dirty="0"/>
          </a:p>
          <a:p>
            <a:pPr marL="514350" indent="-514350">
              <a:buFont typeface="+mj-lt"/>
              <a:buAutoNum type="arabicPeriod" startAt="4"/>
            </a:pPr>
            <a:endParaRPr lang="en-US" altLang="zh-HK" sz="2600" dirty="0"/>
          </a:p>
          <a:p>
            <a:pPr marL="457200" indent="-457200">
              <a:buAutoNum type="arabicPeriod" startAt="4"/>
            </a:pPr>
            <a:endParaRPr lang="en-US" altLang="zh-HK" dirty="0" smtClean="0"/>
          </a:p>
          <a:p>
            <a:pPr marL="457200" indent="-457200">
              <a:buAutoNum type="arabicPeriod" startAt="4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40909116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46064" cy="1143000"/>
          </a:xfrm>
        </p:spPr>
        <p:txBody>
          <a:bodyPr>
            <a:noAutofit/>
          </a:bodyPr>
          <a:lstStyle/>
          <a:p>
            <a:r>
              <a:rPr lang="en-US" altLang="zh-HK" sz="3200" dirty="0" smtClean="0"/>
              <a:t>Basic demographic information</a:t>
            </a:r>
            <a:endParaRPr lang="zh-HK" altLang="en-US" sz="32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0437213"/>
              </p:ext>
            </p:extLst>
          </p:nvPr>
        </p:nvGraphicFramePr>
        <p:xfrm>
          <a:off x="1547664" y="1196753"/>
          <a:ext cx="6408712" cy="456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7391"/>
                <a:gridCol w="2361321"/>
              </a:tblGrid>
              <a:tr h="588395"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Family Members </a:t>
                      </a:r>
                    </a:p>
                    <a:p>
                      <a:r>
                        <a:rPr lang="en-US" altLang="zh-HK" dirty="0" smtClean="0"/>
                        <a:t>(N =10)</a:t>
                      </a:r>
                    </a:p>
                  </a:txBody>
                  <a:tcPr/>
                </a:tc>
              </a:tr>
              <a:tr h="469672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Gender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</a:tr>
              <a:tr h="469672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Male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30.0%</a:t>
                      </a:r>
                      <a:endParaRPr lang="zh-HK" altLang="en-US" dirty="0"/>
                    </a:p>
                  </a:txBody>
                  <a:tcPr/>
                </a:tc>
              </a:tr>
              <a:tr h="469672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Female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70.0%</a:t>
                      </a:r>
                      <a:endParaRPr lang="zh-HK" altLang="en-US" dirty="0"/>
                    </a:p>
                  </a:txBody>
                  <a:tcPr/>
                </a:tc>
              </a:tr>
              <a:tr h="469672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Age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Mean = 49.9</a:t>
                      </a:r>
                      <a:endParaRPr lang="zh-HK" altLang="en-US" dirty="0"/>
                    </a:p>
                  </a:txBody>
                  <a:tcPr/>
                </a:tc>
              </a:tr>
              <a:tr h="469672"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Marital status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69672"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     Never married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30.0%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69672"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     Married or cohabited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70.0%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88395"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     Divorced, separated or </a:t>
                      </a:r>
                    </a:p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     widowed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0%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3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46064" cy="1143000"/>
          </a:xfrm>
        </p:spPr>
        <p:txBody>
          <a:bodyPr>
            <a:noAutofit/>
          </a:bodyPr>
          <a:lstStyle/>
          <a:p>
            <a:r>
              <a:rPr lang="en-US" altLang="zh-HK" sz="3200" dirty="0" smtClean="0"/>
              <a:t>Basic demographic information</a:t>
            </a:r>
            <a:endParaRPr lang="zh-HK" altLang="en-US" sz="3200" dirty="0"/>
          </a:p>
        </p:txBody>
      </p:sp>
      <p:graphicFrame>
        <p:nvGraphicFramePr>
          <p:cNvPr id="8" name="內容版面配置區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5104049"/>
              </p:ext>
            </p:extLst>
          </p:nvPr>
        </p:nvGraphicFramePr>
        <p:xfrm>
          <a:off x="1763688" y="1340768"/>
          <a:ext cx="6089228" cy="4367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6980"/>
                <a:gridCol w="2232248"/>
              </a:tblGrid>
              <a:tr h="414144"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Family Members (N =10)</a:t>
                      </a:r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Educational</a:t>
                      </a:r>
                      <a:r>
                        <a:rPr lang="en-US" altLang="zh-HK" baseline="0" dirty="0" smtClean="0"/>
                        <a:t> attainment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</a:t>
                      </a:r>
                      <a:r>
                        <a:rPr lang="en-US" altLang="zh-HK" baseline="0" dirty="0" smtClean="0"/>
                        <a:t> </a:t>
                      </a:r>
                      <a:r>
                        <a:rPr lang="en-US" altLang="zh-HK" dirty="0" smtClean="0"/>
                        <a:t>Primary School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50.0%</a:t>
                      </a:r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Secondary School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50.0%</a:t>
                      </a:r>
                      <a:endParaRPr lang="zh-HK" altLang="en-US" dirty="0"/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Economic status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</a:t>
                      </a:r>
                      <a:r>
                        <a:rPr lang="en-US" altLang="zh-HK" baseline="0" dirty="0" smtClean="0"/>
                        <a:t> </a:t>
                      </a:r>
                      <a:r>
                        <a:rPr lang="en-US" altLang="zh-HK" dirty="0" smtClean="0"/>
                        <a:t>Full-time or part-time work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60.0%</a:t>
                      </a:r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Unemployed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0%</a:t>
                      </a:r>
                      <a:endParaRPr lang="zh-HK" altLang="en-US" dirty="0"/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baseline="0" dirty="0" smtClean="0"/>
                        <a:t>     Homemakers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10.0%</a:t>
                      </a:r>
                      <a:endParaRPr lang="zh-HK" altLang="en-US" dirty="0"/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Retired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20.0%</a:t>
                      </a:r>
                      <a:endParaRPr lang="zh-HK" altLang="en-US" dirty="0"/>
                    </a:p>
                  </a:txBody>
                  <a:tcPr/>
                </a:tc>
              </a:tr>
              <a:tr h="414144">
                <a:tc>
                  <a:txBody>
                    <a:bodyPr/>
                    <a:lstStyle/>
                    <a:p>
                      <a:r>
                        <a:rPr lang="en-US" altLang="zh-HK" smtClean="0"/>
                        <a:t>     Students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10.0%</a:t>
                      </a:r>
                      <a:endParaRPr lang="zh-HK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21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46064" cy="1143000"/>
          </a:xfrm>
        </p:spPr>
        <p:txBody>
          <a:bodyPr>
            <a:noAutofit/>
          </a:bodyPr>
          <a:lstStyle/>
          <a:p>
            <a:r>
              <a:rPr lang="en-US" altLang="zh-HK" sz="3200" dirty="0" smtClean="0"/>
              <a:t>Basic demographic information</a:t>
            </a:r>
            <a:endParaRPr lang="zh-HK" altLang="en-US" sz="32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184567"/>
              </p:ext>
            </p:extLst>
          </p:nvPr>
        </p:nvGraphicFramePr>
        <p:xfrm>
          <a:off x="1979712" y="1556792"/>
          <a:ext cx="6048672" cy="396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0364"/>
                <a:gridCol w="2348308"/>
              </a:tblGrid>
              <a:tr h="637398"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Family Members (N =10)</a:t>
                      </a:r>
                    </a:p>
                  </a:txBody>
                  <a:tcPr/>
                </a:tc>
              </a:tr>
              <a:tr h="553840"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Relationship with gamblers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53840"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    </a:t>
                      </a:r>
                      <a:r>
                        <a:rPr lang="en-US" altLang="zh-HK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Spouse/ Partner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40.0%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53840"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     Parents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20.0%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53840">
                <a:tc>
                  <a:txBody>
                    <a:bodyPr/>
                    <a:lstStyle/>
                    <a:p>
                      <a:r>
                        <a:rPr lang="en-US" altLang="zh-HK" baseline="0" dirty="0" smtClean="0">
                          <a:solidFill>
                            <a:schemeClr val="tx1"/>
                          </a:solidFill>
                        </a:rPr>
                        <a:t>     Siblings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10.0%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53840">
                <a:tc>
                  <a:txBody>
                    <a:bodyPr/>
                    <a:lstStyle/>
                    <a:p>
                      <a:r>
                        <a:rPr lang="en-US" altLang="zh-HK" smtClean="0">
                          <a:solidFill>
                            <a:schemeClr val="tx1"/>
                          </a:solidFill>
                        </a:rPr>
                        <a:t>     Son/ Daughter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30.0%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53840"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     Others (e.g. other relatives)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>
                          <a:solidFill>
                            <a:schemeClr val="tx1"/>
                          </a:solidFill>
                        </a:rPr>
                        <a:t>0%</a:t>
                      </a:r>
                      <a:endParaRPr lang="zh-HK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00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46064" cy="1143000"/>
          </a:xfrm>
        </p:spPr>
        <p:txBody>
          <a:bodyPr>
            <a:noAutofit/>
          </a:bodyPr>
          <a:lstStyle/>
          <a:p>
            <a:r>
              <a:rPr lang="en-US" altLang="zh-HK" sz="3200" dirty="0" smtClean="0"/>
              <a:t>Gambling-related information</a:t>
            </a:r>
            <a:endParaRPr lang="zh-HK" altLang="en-US" sz="3200" dirty="0"/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0844786"/>
              </p:ext>
            </p:extLst>
          </p:nvPr>
        </p:nvGraphicFramePr>
        <p:xfrm>
          <a:off x="1187624" y="1268760"/>
          <a:ext cx="7499350" cy="4748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2608"/>
                <a:gridCol w="2026742"/>
              </a:tblGrid>
              <a:tr h="370840"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 smtClean="0"/>
                        <a:t>Family Members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 smtClean="0"/>
                        <a:t> (N =10)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Main</a:t>
                      </a:r>
                      <a:r>
                        <a:rPr lang="en-US" altLang="zh-HK" baseline="0" dirty="0" smtClean="0"/>
                        <a:t> </a:t>
                      </a:r>
                      <a:r>
                        <a:rPr lang="en-US" altLang="zh-HK" dirty="0" smtClean="0"/>
                        <a:t>Types</a:t>
                      </a:r>
                      <a:r>
                        <a:rPr lang="en-US" altLang="zh-HK" baseline="0" dirty="0" smtClean="0"/>
                        <a:t> of gambling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</a:tr>
              <a:tr h="501248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  Casinos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3</a:t>
                      </a:r>
                      <a:endParaRPr lang="zh-HK" altLang="en-US" dirty="0"/>
                    </a:p>
                  </a:txBody>
                  <a:tcPr/>
                </a:tc>
              </a:tr>
              <a:tr h="490448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  Horseracing</a:t>
                      </a:r>
                      <a:r>
                        <a:rPr lang="en-US" altLang="zh-HK" baseline="0" dirty="0" smtClean="0"/>
                        <a:t> betting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2</a:t>
                      </a:r>
                    </a:p>
                    <a:p>
                      <a:endParaRPr lang="zh-HK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  Soccer betting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</a:t>
                      </a:r>
                      <a:endParaRPr lang="zh-HK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  Mahjong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</a:t>
                      </a:r>
                      <a:endParaRPr lang="zh-HK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  Others (e.g. cards, stock speculation)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</a:t>
                      </a:r>
                      <a:endParaRPr lang="zh-HK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Length</a:t>
                      </a:r>
                      <a:r>
                        <a:rPr lang="en-US" altLang="zh-HK" baseline="0" dirty="0" smtClean="0"/>
                        <a:t> of gambling problems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2-33 years</a:t>
                      </a:r>
                      <a:endParaRPr lang="zh-HK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Severity of Gambling</a:t>
                      </a:r>
                      <a:r>
                        <a:rPr lang="en-US" altLang="zh-HK" baseline="0" dirty="0" smtClean="0"/>
                        <a:t> (Reported by the gambler)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  Pathological gambling (DSM-IV</a:t>
                      </a:r>
                      <a:r>
                        <a:rPr lang="en-US" altLang="zh-HK" baseline="0" dirty="0" smtClean="0"/>
                        <a:t> score higher than 5</a:t>
                      </a:r>
                      <a:r>
                        <a:rPr lang="en-US" altLang="zh-HK" dirty="0" smtClean="0"/>
                        <a:t>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5</a:t>
                      </a:r>
                      <a:endParaRPr lang="zh-HK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    Probable problem gambling (DSM-IV score = 3</a:t>
                      </a:r>
                      <a:r>
                        <a:rPr lang="en-US" altLang="zh-HK" baseline="0" dirty="0" smtClean="0"/>
                        <a:t> or 4</a:t>
                      </a:r>
                      <a:r>
                        <a:rPr lang="en-US" altLang="zh-HK" dirty="0" smtClean="0"/>
                        <a:t>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mtClean="0"/>
                        <a:t>0</a:t>
                      </a:r>
                      <a:endParaRPr lang="zh-HK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85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HK" dirty="0" smtClean="0"/>
              <a:t>Family functioning</a:t>
            </a:r>
            <a:endParaRPr lang="zh-HK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5604354"/>
              </p:ext>
            </p:extLst>
          </p:nvPr>
        </p:nvGraphicFramePr>
        <p:xfrm>
          <a:off x="1403648" y="1772816"/>
          <a:ext cx="7560840" cy="4536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2232248"/>
                <a:gridCol w="2088232"/>
              </a:tblGrid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Chinese Family Assessment Instrument (CFAI)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Before Treatment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After Treatment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Mutuality *</a:t>
                      </a:r>
                    </a:p>
                    <a:p>
                      <a:r>
                        <a:rPr lang="en-US" altLang="zh-HK" dirty="0" smtClean="0"/>
                        <a:t>   (0-42)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2.33 (.68)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1.91 (.33)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Communication *</a:t>
                      </a:r>
                    </a:p>
                    <a:p>
                      <a:r>
                        <a:rPr lang="en-US" altLang="zh-HK" dirty="0" smtClean="0"/>
                        <a:t>   (0-27)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2.79 (.81)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2.33 (.78)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Conflict</a:t>
                      </a:r>
                    </a:p>
                    <a:p>
                      <a:r>
                        <a:rPr lang="en-US" altLang="zh-HK" dirty="0" smtClean="0"/>
                        <a:t>  (0-24)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3.82 (.80)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4.05 (.53)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 smtClean="0"/>
                        <a:t>Note  ** p&lt;0.01, *p&lt;0.05</a:t>
                      </a:r>
                      <a:endParaRPr lang="zh-HK" altLang="en-US" dirty="0" smtClean="0"/>
                    </a:p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68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HK" dirty="0" smtClean="0"/>
              <a:t>Emotional distress</a:t>
            </a:r>
            <a:endParaRPr lang="zh-HK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4495452"/>
              </p:ext>
            </p:extLst>
          </p:nvPr>
        </p:nvGraphicFramePr>
        <p:xfrm>
          <a:off x="1403648" y="1772816"/>
          <a:ext cx="7560840" cy="4536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2232248"/>
                <a:gridCol w="2088232"/>
              </a:tblGrid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Depression, Anxiety and Stress Scale (DASS21)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Before Treatment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After Treatment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Depression *</a:t>
                      </a:r>
                    </a:p>
                    <a:p>
                      <a:r>
                        <a:rPr lang="en-US" altLang="zh-HK" dirty="0" smtClean="0"/>
                        <a:t>   (0-42)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9.2 (5.3)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3.0 (3.4)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Anxiety *</a:t>
                      </a:r>
                    </a:p>
                    <a:p>
                      <a:r>
                        <a:rPr lang="en-US" altLang="zh-HK" dirty="0" smtClean="0"/>
                        <a:t>   (0-42)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11.4 (9.4)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4.4 (3.9)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Stress **</a:t>
                      </a:r>
                    </a:p>
                    <a:p>
                      <a:r>
                        <a:rPr lang="en-US" altLang="zh-HK" dirty="0" smtClean="0"/>
                        <a:t>   (0-42)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15.8 (8.5)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7.6 (3.4)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 smtClean="0"/>
                        <a:t>Note  ** p&lt;0.01, *p&lt;0.05</a:t>
                      </a:r>
                      <a:endParaRPr lang="zh-HK" altLang="en-US" dirty="0" smtClean="0"/>
                    </a:p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855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HK" dirty="0" smtClean="0"/>
              <a:t>Gambling-related family coping</a:t>
            </a:r>
            <a:endParaRPr lang="zh-HK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9275583"/>
              </p:ext>
            </p:extLst>
          </p:nvPr>
        </p:nvGraphicFramePr>
        <p:xfrm>
          <a:off x="1403648" y="1772816"/>
          <a:ext cx="7560840" cy="4536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2232248"/>
                <a:gridCol w="2088232"/>
              </a:tblGrid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Coping Questionnaire (CQ)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Before Treatment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After Treatment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Engaged Coping *</a:t>
                      </a:r>
                    </a:p>
                    <a:p>
                      <a:r>
                        <a:rPr lang="en-US" altLang="zh-HK" dirty="0" smtClean="0"/>
                        <a:t>   (0-42)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25.4 (6.1)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18.5 (7.8)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Tolerant-inactive coping</a:t>
                      </a:r>
                      <a:r>
                        <a:rPr lang="en-US" altLang="zh-HK" baseline="0" dirty="0" smtClean="0"/>
                        <a:t> </a:t>
                      </a:r>
                      <a:r>
                        <a:rPr lang="en-US" altLang="zh-HK" dirty="0" smtClean="0"/>
                        <a:t>*</a:t>
                      </a:r>
                    </a:p>
                    <a:p>
                      <a:r>
                        <a:rPr lang="en-US" altLang="zh-HK" dirty="0" smtClean="0"/>
                        <a:t>   (0-27)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14.0 (6.4)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8.2 (5.9)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Withdrawal coping</a:t>
                      </a:r>
                    </a:p>
                    <a:p>
                      <a:r>
                        <a:rPr lang="en-US" altLang="zh-HK" dirty="0" smtClean="0"/>
                        <a:t>  (0-24)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14.4 (4.3)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24.8 (30.1)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 smtClean="0"/>
                        <a:t>Note  ** p&lt;0.01, *p&lt;0.05</a:t>
                      </a:r>
                      <a:endParaRPr lang="zh-HK" altLang="en-US" dirty="0" smtClean="0"/>
                    </a:p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049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8028384" cy="1143000"/>
          </a:xfrm>
        </p:spPr>
        <p:txBody>
          <a:bodyPr>
            <a:noAutofit/>
          </a:bodyPr>
          <a:lstStyle/>
          <a:p>
            <a:r>
              <a:rPr lang="en-US" altLang="zh-HK" sz="3600" dirty="0" smtClean="0"/>
              <a:t>Level of Confidence to Cope with Difficulties caused by Gambling Problems</a:t>
            </a:r>
            <a:endParaRPr lang="zh-HK" altLang="en-US" sz="36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0943078"/>
              </p:ext>
            </p:extLst>
          </p:nvPr>
        </p:nvGraphicFramePr>
        <p:xfrm>
          <a:off x="1403648" y="1772816"/>
          <a:ext cx="7560840" cy="3629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2232248"/>
                <a:gridCol w="2088232"/>
              </a:tblGrid>
              <a:tr h="907301"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Before Treatment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After Treatment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Emotional distress **</a:t>
                      </a:r>
                    </a:p>
                    <a:p>
                      <a:r>
                        <a:rPr lang="en-US" altLang="zh-HK" dirty="0" smtClean="0"/>
                        <a:t>   (0-10)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9.2 (5.3)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3.0 (3.4)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   Damaged family relationship **</a:t>
                      </a:r>
                    </a:p>
                    <a:p>
                      <a:r>
                        <a:rPr lang="en-US" altLang="zh-HK" dirty="0" smtClean="0"/>
                        <a:t>   (0-10)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11.4 (9.4)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 smtClean="0"/>
                        <a:t>4.4 (3.9)</a:t>
                      </a:r>
                      <a:endParaRPr lang="zh-HK" altLang="en-US" dirty="0"/>
                    </a:p>
                  </a:txBody>
                  <a:tcPr/>
                </a:tc>
              </a:tr>
              <a:tr h="9073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 smtClean="0"/>
                        <a:t>Note  ** p&lt;0.01, *p&lt;0.05</a:t>
                      </a:r>
                      <a:endParaRPr lang="zh-HK" altLang="en-US" dirty="0" smtClean="0"/>
                    </a:p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3555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HK" dirty="0" smtClean="0"/>
              <a:t>Areas covered in Focus Group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zh-HK" sz="2400" b="1" dirty="0" smtClean="0"/>
              <a:t>Ways to cope with gamblers’ gambling problems</a:t>
            </a:r>
            <a:endParaRPr lang="en-US" altLang="zh-HK" sz="2400" b="1" dirty="0"/>
          </a:p>
          <a:p>
            <a:pPr lvl="1"/>
            <a:r>
              <a:rPr lang="en-US" altLang="zh-HK" sz="2000" dirty="0" smtClean="0"/>
              <a:t>Behavioral responses</a:t>
            </a:r>
          </a:p>
          <a:p>
            <a:pPr lvl="1"/>
            <a:r>
              <a:rPr lang="en-US" altLang="zh-HK" sz="2000" dirty="0" smtClean="0"/>
              <a:t>Emotional responses</a:t>
            </a:r>
          </a:p>
          <a:p>
            <a:pPr lvl="1"/>
            <a:endParaRPr lang="en-US" altLang="zh-HK" sz="2000" dirty="0"/>
          </a:p>
          <a:p>
            <a:pPr>
              <a:buFont typeface="Arial" pitchFamily="34" charset="0"/>
              <a:buChar char="•"/>
            </a:pPr>
            <a:r>
              <a:rPr lang="en-US" altLang="zh-HK" sz="2400" b="1" dirty="0" smtClean="0"/>
              <a:t>Confidence to manage negative consequences caused by gambler’s gambling problems</a:t>
            </a:r>
            <a:endParaRPr lang="en-US" altLang="zh-HK" sz="2400" b="1" dirty="0"/>
          </a:p>
          <a:p>
            <a:pPr lvl="1"/>
            <a:r>
              <a:rPr lang="en-US" altLang="zh-HK" sz="2000" dirty="0" smtClean="0"/>
              <a:t>Psychological distress</a:t>
            </a:r>
          </a:p>
          <a:p>
            <a:pPr lvl="1"/>
            <a:r>
              <a:rPr lang="en-US" altLang="zh-HK" sz="2000" dirty="0" smtClean="0"/>
              <a:t>Damaged family relationship</a:t>
            </a:r>
          </a:p>
          <a:p>
            <a:pPr lvl="1"/>
            <a:endParaRPr lang="en-US" altLang="zh-HK" dirty="0"/>
          </a:p>
          <a:p>
            <a:pPr marL="457200" indent="-457200">
              <a:buAutoNum type="arabicPeriod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11012027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Limitations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US" altLang="zh-HK" sz="2800" b="1" dirty="0" smtClean="0"/>
              <a:t>Small sample size used</a:t>
            </a:r>
            <a:endParaRPr lang="en-US" altLang="zh-HK" sz="2800" b="1" dirty="0"/>
          </a:p>
          <a:p>
            <a:pPr lvl="1"/>
            <a:r>
              <a:rPr lang="en-US" altLang="zh-HK" sz="2400" dirty="0" smtClean="0"/>
              <a:t>Results reported are preliminary and require replication</a:t>
            </a:r>
            <a:endParaRPr lang="en-US" altLang="zh-HK" sz="2400" dirty="0"/>
          </a:p>
          <a:p>
            <a:pPr>
              <a:buFont typeface="Arial" pitchFamily="34" charset="0"/>
              <a:buChar char="•"/>
            </a:pPr>
            <a:r>
              <a:rPr lang="en-US" altLang="zh-HK" sz="2800" b="1" dirty="0" smtClean="0"/>
              <a:t>Lack of control group </a:t>
            </a:r>
            <a:endParaRPr lang="en-US" altLang="zh-HK" sz="2800" b="1" dirty="0"/>
          </a:p>
          <a:p>
            <a:pPr lvl="1"/>
            <a:r>
              <a:rPr lang="en-US" altLang="zh-HK" sz="2400" dirty="0" smtClean="0"/>
              <a:t>Alternative explanation of results cannot be eliminated </a:t>
            </a:r>
            <a:endParaRPr lang="en-US" altLang="zh-HK" dirty="0" smtClean="0"/>
          </a:p>
          <a:p>
            <a:pPr>
              <a:buFont typeface="Arial" pitchFamily="34" charset="0"/>
              <a:buChar char="•"/>
            </a:pPr>
            <a:r>
              <a:rPr lang="en-US" altLang="zh-HK" sz="2800" b="1" dirty="0" smtClean="0"/>
              <a:t>Intervention received before the group </a:t>
            </a:r>
            <a:endParaRPr lang="en-US" altLang="zh-HK" sz="2800" b="1" dirty="0"/>
          </a:p>
          <a:p>
            <a:pPr lvl="1"/>
            <a:r>
              <a:rPr lang="en-US" altLang="zh-HK" sz="2400" dirty="0" smtClean="0"/>
              <a:t>Certain amount of coping skills were learnt and emotional support was rendered before group such that mean levels of depression and stress fell within normal and mild range</a:t>
            </a:r>
          </a:p>
          <a:p>
            <a:pPr>
              <a:buFont typeface="Arial" pitchFamily="34" charset="0"/>
              <a:buChar char="•"/>
            </a:pPr>
            <a:r>
              <a:rPr lang="en-US" altLang="zh-HK" sz="2800" b="1" dirty="0" smtClean="0"/>
              <a:t>Partial reliance on family members’ reports </a:t>
            </a:r>
            <a:endParaRPr lang="en-US" altLang="zh-HK" sz="2800" b="1" dirty="0"/>
          </a:p>
          <a:p>
            <a:pPr lvl="1"/>
            <a:r>
              <a:rPr lang="en-US" altLang="zh-HK" sz="2400" dirty="0" smtClean="0"/>
              <a:t>Gambling </a:t>
            </a:r>
            <a:r>
              <a:rPr lang="en-US" altLang="zh-HK" sz="2400" dirty="0"/>
              <a:t>related information </a:t>
            </a:r>
            <a:r>
              <a:rPr lang="en-US" altLang="zh-HK" sz="2400" dirty="0" smtClean="0"/>
              <a:t>on problem gamblers may not be accurately assessed</a:t>
            </a:r>
            <a:endParaRPr lang="en-US" altLang="zh-HK" dirty="0"/>
          </a:p>
          <a:p>
            <a:pPr>
              <a:buFont typeface="Arial" pitchFamily="34" charset="0"/>
              <a:buChar char="•"/>
            </a:pPr>
            <a:r>
              <a:rPr lang="en-US" altLang="zh-HK" sz="2800" b="1" dirty="0" smtClean="0"/>
              <a:t>Caution to directly compare with previous studies</a:t>
            </a:r>
            <a:endParaRPr lang="en-US" altLang="zh-HK" sz="2800" b="1" dirty="0"/>
          </a:p>
          <a:p>
            <a:pPr lvl="1"/>
            <a:r>
              <a:rPr lang="en-US" altLang="zh-HK" sz="2400" dirty="0" smtClean="0"/>
              <a:t>Differences in terms of: </a:t>
            </a:r>
          </a:p>
          <a:p>
            <a:pPr lvl="2"/>
            <a:r>
              <a:rPr lang="en-US" altLang="zh-HK" sz="2000" dirty="0" smtClean="0"/>
              <a:t>Targets (intimate partner </a:t>
            </a:r>
            <a:r>
              <a:rPr lang="en-US" altLang="zh-HK" sz="2000" dirty="0" err="1" smtClean="0"/>
              <a:t>vs</a:t>
            </a:r>
            <a:r>
              <a:rPr lang="en-US" altLang="zh-HK" sz="2000" dirty="0" smtClean="0"/>
              <a:t> family members) </a:t>
            </a:r>
          </a:p>
          <a:p>
            <a:pPr lvl="2"/>
            <a:r>
              <a:rPr lang="en-US" altLang="zh-HK" sz="2000" dirty="0" smtClean="0"/>
              <a:t>Treatment goal focus (coping skills training </a:t>
            </a:r>
            <a:r>
              <a:rPr lang="en-US" altLang="zh-HK" sz="2000" dirty="0" err="1" smtClean="0"/>
              <a:t>vs</a:t>
            </a:r>
            <a:r>
              <a:rPr lang="en-US" altLang="zh-HK" sz="2000" dirty="0" smtClean="0"/>
              <a:t> family enhancement) </a:t>
            </a:r>
          </a:p>
          <a:p>
            <a:pPr lvl="2"/>
            <a:r>
              <a:rPr lang="en-US" altLang="zh-HK" sz="2000" dirty="0" smtClean="0"/>
              <a:t>Format (individual session </a:t>
            </a:r>
            <a:r>
              <a:rPr lang="en-US" altLang="zh-HK" sz="2000" dirty="0" err="1" smtClean="0"/>
              <a:t>vs</a:t>
            </a:r>
            <a:r>
              <a:rPr lang="en-US" altLang="zh-HK" sz="2000" dirty="0" smtClean="0"/>
              <a:t> group session)</a:t>
            </a:r>
            <a:endParaRPr lang="en-US" altLang="zh-HK" sz="2000" dirty="0"/>
          </a:p>
          <a:p>
            <a:pPr lvl="1"/>
            <a:endParaRPr lang="en-US" altLang="zh-HK" dirty="0"/>
          </a:p>
          <a:p>
            <a:pPr marL="457200" indent="-457200">
              <a:buAutoNum type="arabicPeriod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33054883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Discussion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r>
              <a:rPr lang="en-US" altLang="zh-HK" sz="2800" b="1" dirty="0" smtClean="0"/>
              <a:t>Effectiveness of family coping treatment group</a:t>
            </a:r>
          </a:p>
          <a:p>
            <a:pPr lvl="1"/>
            <a:r>
              <a:rPr lang="en-US" altLang="zh-HK" dirty="0" smtClean="0"/>
              <a:t>Program effective in reducing depression, anxiety and stress level for family members of gamblers</a:t>
            </a:r>
          </a:p>
          <a:p>
            <a:pPr lvl="1"/>
            <a:r>
              <a:rPr lang="en-US" altLang="zh-HK" dirty="0" smtClean="0"/>
              <a:t>Results supported the contemporary view that distress caused by both gambler’s gambling problems and their ineffective coping strategies</a:t>
            </a:r>
          </a:p>
          <a:p>
            <a:pPr lvl="1"/>
            <a:r>
              <a:rPr lang="en-US" altLang="zh-HK" dirty="0" smtClean="0"/>
              <a:t>Consistent with results from previous studies (e.g. individuals of alcoholic/gambling partner; </a:t>
            </a:r>
            <a:r>
              <a:rPr lang="en-US" altLang="zh-HK" dirty="0" err="1" smtClean="0"/>
              <a:t>Rychtarick</a:t>
            </a:r>
            <a:r>
              <a:rPr lang="en-US" altLang="zh-HK" dirty="0" smtClean="0"/>
              <a:t> &amp; </a:t>
            </a:r>
            <a:r>
              <a:rPr lang="en-US" altLang="zh-HK" dirty="0" err="1" smtClean="0"/>
              <a:t>McGillicuddy</a:t>
            </a:r>
            <a:r>
              <a:rPr lang="en-US" altLang="zh-HK" dirty="0" smtClean="0"/>
              <a:t>, 2005; 2006)</a:t>
            </a:r>
            <a:endParaRPr lang="en-US" altLang="zh-HK" dirty="0"/>
          </a:p>
          <a:p>
            <a:pPr marL="457200" indent="-457200">
              <a:buAutoNum type="arabicPeriod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204160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-90264"/>
            <a:ext cx="7498080" cy="1143000"/>
          </a:xfrm>
        </p:spPr>
        <p:txBody>
          <a:bodyPr/>
          <a:lstStyle/>
          <a:p>
            <a:r>
              <a:rPr lang="en-US" altLang="zh-HK" dirty="0" smtClean="0"/>
              <a:t>Discussion</a:t>
            </a:r>
            <a:endParaRPr lang="zh-HK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-108520" y="6237597"/>
            <a:ext cx="8064896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Wingdings" pitchFamily="2" charset="2"/>
              <a:buChar char="Ø"/>
            </a:pPr>
            <a:r>
              <a:rPr lang="en-US" altLang="zh-HK" sz="1700" dirty="0"/>
              <a:t>Increased awareness of self-care, less reactive response towards gamblers and improved coping skills may help improve family </a:t>
            </a:r>
            <a:r>
              <a:rPr lang="en-US" altLang="zh-HK" sz="1700" dirty="0" smtClean="0"/>
              <a:t>functioning</a:t>
            </a:r>
            <a:endParaRPr lang="en-US" altLang="zh-HK" sz="17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971600" y="836712"/>
            <a:ext cx="7920880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US" altLang="zh-HK" sz="2400" b="1" dirty="0"/>
              <a:t>Family members reported higher level of family functioning after treatment: 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43608" y="1605319"/>
            <a:ext cx="7632848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HK" sz="1700" dirty="0"/>
              <a:t>Significant improvement made in the area of mutuality and communication</a:t>
            </a:r>
            <a:r>
              <a:rPr lang="en-US" altLang="zh-HK" sz="1700" dirty="0" smtClean="0"/>
              <a:t>:</a:t>
            </a:r>
            <a:endParaRPr lang="en-US" altLang="zh-HK" sz="1700" dirty="0"/>
          </a:p>
        </p:txBody>
      </p:sp>
      <p:sp>
        <p:nvSpPr>
          <p:cNvPr id="8" name="矩形圖說文字 7"/>
          <p:cNvSpPr/>
          <p:nvPr/>
        </p:nvSpPr>
        <p:spPr>
          <a:xfrm>
            <a:off x="3173301" y="4869160"/>
            <a:ext cx="5880343" cy="1189899"/>
          </a:xfrm>
          <a:prstGeom prst="wedgeRectCallout">
            <a:avLst>
              <a:gd name="adj1" fmla="val -60057"/>
              <a:gd name="adj2" fmla="val 3956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Clr>
                <a:srgbClr val="3891A7"/>
              </a:buClr>
              <a:buNone/>
            </a:pPr>
            <a:r>
              <a:rPr lang="en-US" altLang="zh-HK" sz="1600" dirty="0">
                <a:solidFill>
                  <a:schemeClr val="tx1"/>
                </a:solidFill>
              </a:rPr>
              <a:t>Family member D: “ After making more ‘I-message’, I gain more positive response from him. It is effective!”	</a:t>
            </a:r>
            <a:endParaRPr lang="en-US" altLang="zh-HK" sz="1600" dirty="0" smtClean="0">
              <a:solidFill>
                <a:schemeClr val="tx1"/>
              </a:solidFill>
            </a:endParaRPr>
          </a:p>
          <a:p>
            <a:pPr marL="402336" lvl="1" indent="0">
              <a:buClr>
                <a:srgbClr val="3891A7"/>
              </a:buClr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D: “</a:t>
            </a:r>
            <a:r>
              <a:rPr lang="zh-TW" altLang="zh-HK" sz="1600" dirty="0">
                <a:solidFill>
                  <a:schemeClr val="tx1"/>
                </a:solidFill>
              </a:rPr>
              <a:t>我講多咗一啲</a:t>
            </a:r>
            <a:r>
              <a:rPr lang="en-US" altLang="zh-HK" sz="1600" dirty="0">
                <a:solidFill>
                  <a:schemeClr val="tx1"/>
                </a:solidFill>
              </a:rPr>
              <a:t>I-message…</a:t>
            </a:r>
            <a:r>
              <a:rPr lang="zh-TW" altLang="zh-HK" sz="1600" dirty="0">
                <a:solidFill>
                  <a:schemeClr val="tx1"/>
                </a:solidFill>
              </a:rPr>
              <a:t>講多咗佢又會回應多咗，都有效</a:t>
            </a:r>
            <a:r>
              <a:rPr lang="en-US" altLang="zh-TW" sz="1600" dirty="0">
                <a:solidFill>
                  <a:schemeClr val="tx1"/>
                </a:solidFill>
              </a:rPr>
              <a:t>”</a:t>
            </a:r>
          </a:p>
        </p:txBody>
      </p:sp>
      <p:sp>
        <p:nvSpPr>
          <p:cNvPr id="9" name="矩形圖說文字 8"/>
          <p:cNvSpPr/>
          <p:nvPr/>
        </p:nvSpPr>
        <p:spPr>
          <a:xfrm flipH="1">
            <a:off x="251520" y="3473712"/>
            <a:ext cx="6048672" cy="1224136"/>
          </a:xfrm>
          <a:prstGeom prst="wedgeRectCallout">
            <a:avLst>
              <a:gd name="adj1" fmla="val -60996"/>
              <a:gd name="adj2" fmla="val 17904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Clr>
                <a:srgbClr val="3891A7"/>
              </a:buClr>
              <a:buNone/>
            </a:pPr>
            <a:r>
              <a:rPr lang="en-US" altLang="zh-TW" sz="1600" dirty="0">
                <a:solidFill>
                  <a:schemeClr val="tx1"/>
                </a:solidFill>
              </a:rPr>
              <a:t>Family member C: “ He can better control himself unlike the past. We often have conversation before making any decisions</a:t>
            </a:r>
            <a:r>
              <a:rPr lang="en-US" altLang="zh-TW" sz="1600" dirty="0" smtClean="0">
                <a:solidFill>
                  <a:schemeClr val="tx1"/>
                </a:solidFill>
              </a:rPr>
              <a:t>.”</a:t>
            </a:r>
            <a:endParaRPr lang="en-US" altLang="zh-HK" sz="1600" dirty="0">
              <a:solidFill>
                <a:schemeClr val="tx1"/>
              </a:solidFill>
            </a:endParaRPr>
          </a:p>
          <a:p>
            <a:pPr marL="402336" lvl="1" indent="0">
              <a:buClr>
                <a:srgbClr val="3891A7"/>
              </a:buClr>
              <a:buNone/>
            </a:pPr>
            <a:r>
              <a:rPr lang="zh-HK" altLang="en-US" sz="1600" dirty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C: “</a:t>
            </a:r>
            <a:r>
              <a:rPr lang="zh-TW" altLang="zh-HK" sz="1600" dirty="0">
                <a:solidFill>
                  <a:schemeClr val="tx1"/>
                </a:solidFill>
              </a:rPr>
              <a:t>佢亦都無咁亂黎，而家開始會同我有商有量啲。以前就唔識點處理，但而家佢都可以軟化啲咁同我傾</a:t>
            </a:r>
            <a:r>
              <a:rPr lang="en-US" altLang="zh-TW" sz="1600" dirty="0">
                <a:solidFill>
                  <a:schemeClr val="tx1"/>
                </a:solidFill>
              </a:rPr>
              <a:t>”</a:t>
            </a:r>
          </a:p>
        </p:txBody>
      </p:sp>
      <p:sp>
        <p:nvSpPr>
          <p:cNvPr id="10" name="矩形圖說文字 9"/>
          <p:cNvSpPr/>
          <p:nvPr/>
        </p:nvSpPr>
        <p:spPr>
          <a:xfrm>
            <a:off x="1043608" y="1988840"/>
            <a:ext cx="7977418" cy="1296144"/>
          </a:xfrm>
          <a:prstGeom prst="wedgeRectCallout">
            <a:avLst>
              <a:gd name="adj1" fmla="val -55764"/>
              <a:gd name="adj2" fmla="val 18846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>
              <a:buClr>
                <a:srgbClr val="3891A7"/>
              </a:buClr>
            </a:pPr>
            <a:r>
              <a:rPr lang="en-US" altLang="zh-HK" sz="1600" dirty="0">
                <a:solidFill>
                  <a:schemeClr val="tx1"/>
                </a:solidFill>
              </a:rPr>
              <a:t>Family member B: “I try not to push her too much by discussing with her on subjects in common, such as future plan. A relax atmosphere can now be </a:t>
            </a:r>
            <a:r>
              <a:rPr lang="en-US" altLang="zh-HK" sz="1600" dirty="0" smtClean="0">
                <a:solidFill>
                  <a:schemeClr val="tx1"/>
                </a:solidFill>
              </a:rPr>
              <a:t>maintained</a:t>
            </a:r>
            <a:r>
              <a:rPr lang="en-US" altLang="zh-HK" sz="1600" dirty="0">
                <a:solidFill>
                  <a:schemeClr val="tx1"/>
                </a:solidFill>
              </a:rPr>
              <a:t>.”</a:t>
            </a:r>
          </a:p>
          <a:p>
            <a:pPr marL="402336" lvl="1">
              <a:buClr>
                <a:srgbClr val="3891A7"/>
              </a:buClr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B: “</a:t>
            </a:r>
            <a:r>
              <a:rPr lang="zh-TW" altLang="zh-HK" sz="1600" dirty="0">
                <a:solidFill>
                  <a:schemeClr val="tx1"/>
                </a:solidFill>
              </a:rPr>
              <a:t>用另一個方法同佢溝通囉，同佢傾下屋企將來嘅</a:t>
            </a:r>
            <a:r>
              <a:rPr lang="en-US" altLang="zh-HK" sz="1600" dirty="0">
                <a:solidFill>
                  <a:schemeClr val="tx1"/>
                </a:solidFill>
              </a:rPr>
              <a:t>planning</a:t>
            </a:r>
            <a:r>
              <a:rPr lang="en-US" altLang="zh-TW" sz="1600" dirty="0">
                <a:solidFill>
                  <a:schemeClr val="tx1"/>
                </a:solidFill>
              </a:rPr>
              <a:t>…</a:t>
            </a:r>
            <a:r>
              <a:rPr lang="zh-TW" altLang="zh-HK" sz="1600" dirty="0">
                <a:solidFill>
                  <a:schemeClr val="tx1"/>
                </a:solidFill>
              </a:rPr>
              <a:t>變咗自己心態都輕鬆一啲。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1744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-171400"/>
            <a:ext cx="7498080" cy="1143000"/>
          </a:xfrm>
        </p:spPr>
        <p:txBody>
          <a:bodyPr/>
          <a:lstStyle/>
          <a:p>
            <a:r>
              <a:rPr lang="en-US" altLang="zh-HK" dirty="0" smtClean="0"/>
              <a:t>Discussion</a:t>
            </a:r>
            <a:endParaRPr lang="zh-HK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971600" y="692696"/>
            <a:ext cx="802838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US" altLang="zh-HK" sz="2400" b="1" dirty="0"/>
              <a:t>Family members reported significant improvement in the aspect of emotional distress after treatment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899592" y="1375960"/>
            <a:ext cx="7488832" cy="587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HK" sz="1700" dirty="0"/>
              <a:t>Promotion of awareness and better coping of own emotional distress</a:t>
            </a:r>
          </a:p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endParaRPr lang="zh-HK" altLang="en-US" sz="1700" dirty="0">
              <a:solidFill>
                <a:srgbClr val="FF0000"/>
              </a:solidFill>
            </a:endParaRPr>
          </a:p>
        </p:txBody>
      </p:sp>
      <p:sp>
        <p:nvSpPr>
          <p:cNvPr id="6" name="圓角矩形圖說文字 5"/>
          <p:cNvSpPr/>
          <p:nvPr/>
        </p:nvSpPr>
        <p:spPr>
          <a:xfrm>
            <a:off x="755576" y="1772816"/>
            <a:ext cx="7992888" cy="1346025"/>
          </a:xfrm>
          <a:prstGeom prst="wedgeRoundRectCallout">
            <a:avLst>
              <a:gd name="adj1" fmla="val 54822"/>
              <a:gd name="adj2" fmla="val 1991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HK" sz="1600" dirty="0">
                <a:solidFill>
                  <a:schemeClr val="tx1"/>
                </a:solidFill>
              </a:rPr>
              <a:t>Family member A: “ My emotion is stable now. I am able to be more aware of my own emotional condition, for example, if I cannot sleep, I will find ways to relax such as listening to music.’	</a:t>
            </a: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A: </a:t>
            </a:r>
            <a:r>
              <a:rPr lang="en-US" altLang="zh-TW" sz="1600" dirty="0">
                <a:solidFill>
                  <a:schemeClr val="tx1"/>
                </a:solidFill>
              </a:rPr>
              <a:t>“</a:t>
            </a:r>
            <a:r>
              <a:rPr lang="zh-TW" altLang="zh-HK" sz="1600" dirty="0">
                <a:solidFill>
                  <a:schemeClr val="tx1"/>
                </a:solidFill>
              </a:rPr>
              <a:t>情緒好好多，會盡量察覺自己情緒嘅狀況，譬如瞓唔著，會盡量搵方法解決，例如聽下碟，令自己唔好困住係個思想裡面。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  <p:sp>
        <p:nvSpPr>
          <p:cNvPr id="7" name="圓角矩形圖說文字 6"/>
          <p:cNvSpPr/>
          <p:nvPr/>
        </p:nvSpPr>
        <p:spPr>
          <a:xfrm>
            <a:off x="452343" y="3501008"/>
            <a:ext cx="7920880" cy="1296144"/>
          </a:xfrm>
          <a:prstGeom prst="wedgeRoundRectCallout">
            <a:avLst>
              <a:gd name="adj1" fmla="val -53743"/>
              <a:gd name="adj2" fmla="val 38282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TW" sz="1600" dirty="0">
                <a:solidFill>
                  <a:schemeClr val="tx1"/>
                </a:solidFill>
              </a:rPr>
              <a:t>Family member C: “ Her attitude may sometimes be bad, and even hurting me by saying something bad. Like tsunami, it would be over finally if I can be tolerant at the moment.</a:t>
            </a: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C: “</a:t>
            </a:r>
            <a:r>
              <a:rPr lang="zh-TW" altLang="zh-HK" sz="1600" dirty="0">
                <a:solidFill>
                  <a:schemeClr val="tx1"/>
                </a:solidFill>
              </a:rPr>
              <a:t>佢可能態度好差，用嘅語言係好傷害你嘅，令你情緒好困擾嘅。但如果可以抵受到嗰一刻，其實好似海潚咁，過咗之後就無事架</a:t>
            </a:r>
            <a:r>
              <a:rPr lang="en-US" altLang="zh-TW" sz="1600" dirty="0">
                <a:solidFill>
                  <a:schemeClr val="tx1"/>
                </a:solidFill>
              </a:rPr>
              <a:t>”</a:t>
            </a:r>
          </a:p>
        </p:txBody>
      </p:sp>
      <p:sp>
        <p:nvSpPr>
          <p:cNvPr id="8" name="圓角矩形圖說文字 7"/>
          <p:cNvSpPr/>
          <p:nvPr/>
        </p:nvSpPr>
        <p:spPr>
          <a:xfrm>
            <a:off x="452343" y="5100939"/>
            <a:ext cx="8244407" cy="1080120"/>
          </a:xfrm>
          <a:prstGeom prst="wedgeRoundRectCallout">
            <a:avLst>
              <a:gd name="adj1" fmla="val 53329"/>
              <a:gd name="adj2" fmla="val 9431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TW" dirty="0">
                <a:solidFill>
                  <a:schemeClr val="tx1"/>
                </a:solidFill>
              </a:rPr>
              <a:t>Family member E: “I will </a:t>
            </a:r>
            <a:r>
              <a:rPr lang="en-US" altLang="zh-TW" dirty="0" smtClean="0">
                <a:solidFill>
                  <a:schemeClr val="tx1"/>
                </a:solidFill>
              </a:rPr>
              <a:t>join activities </a:t>
            </a:r>
            <a:r>
              <a:rPr lang="en-US" altLang="zh-TW" dirty="0">
                <a:solidFill>
                  <a:schemeClr val="tx1"/>
                </a:solidFill>
              </a:rPr>
              <a:t>together with the other group members, shopping with my daughter after work. I am happy</a:t>
            </a:r>
            <a:r>
              <a:rPr lang="en-US" altLang="zh-TW" dirty="0" smtClean="0">
                <a:solidFill>
                  <a:schemeClr val="tx1"/>
                </a:solidFill>
              </a:rPr>
              <a:t>!”</a:t>
            </a:r>
          </a:p>
          <a:p>
            <a:pPr marL="402336" lvl="1" indent="0">
              <a:buNone/>
            </a:pPr>
            <a:r>
              <a:rPr lang="zh-HK" altLang="en-US" dirty="0" smtClean="0">
                <a:solidFill>
                  <a:schemeClr val="tx1"/>
                </a:solidFill>
              </a:rPr>
              <a:t>家人</a:t>
            </a:r>
            <a:r>
              <a:rPr lang="en-US" altLang="zh-HK" dirty="0">
                <a:solidFill>
                  <a:schemeClr val="tx1"/>
                </a:solidFill>
              </a:rPr>
              <a:t>E: “</a:t>
            </a:r>
            <a:r>
              <a:rPr lang="zh-TW" altLang="zh-HK" dirty="0">
                <a:solidFill>
                  <a:schemeClr val="tx1"/>
                </a:solidFill>
              </a:rPr>
              <a:t>我會同組員一齊參加活動，放假又同嗰女行街飲茶，有</a:t>
            </a:r>
            <a:r>
              <a:rPr lang="en-US" altLang="zh-HK" dirty="0">
                <a:solidFill>
                  <a:schemeClr val="tx1"/>
                </a:solidFill>
              </a:rPr>
              <a:t>90</a:t>
            </a:r>
            <a:r>
              <a:rPr lang="zh-TW" altLang="zh-HK" dirty="0">
                <a:solidFill>
                  <a:schemeClr val="tx1"/>
                </a:solidFill>
              </a:rPr>
              <a:t>分咁開心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1726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224405" y="188640"/>
            <a:ext cx="7730061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1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US" altLang="zh-HK" sz="2400" b="1" dirty="0"/>
              <a:t>Adjustment of expectation and promotion of  understanding of pathological </a:t>
            </a:r>
            <a:r>
              <a:rPr lang="en-US" altLang="zh-HK" sz="2400" b="1" dirty="0" smtClean="0"/>
              <a:t>gambling</a:t>
            </a:r>
            <a:endParaRPr lang="en-US" altLang="zh-HK" sz="2400" b="1" dirty="0"/>
          </a:p>
        </p:txBody>
      </p:sp>
      <p:sp>
        <p:nvSpPr>
          <p:cNvPr id="4" name="橢圓形圖說文字 3"/>
          <p:cNvSpPr/>
          <p:nvPr/>
        </p:nvSpPr>
        <p:spPr>
          <a:xfrm>
            <a:off x="1146609" y="1084748"/>
            <a:ext cx="7334794" cy="1944216"/>
          </a:xfrm>
          <a:prstGeom prst="wedgeEllipseCallout">
            <a:avLst>
              <a:gd name="adj1" fmla="val -45379"/>
              <a:gd name="adj2" fmla="val 45381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HK" dirty="0" smtClean="0">
                <a:solidFill>
                  <a:schemeClr val="tx1"/>
                </a:solidFill>
              </a:rPr>
              <a:t>Family </a:t>
            </a:r>
            <a:r>
              <a:rPr lang="en-US" altLang="zh-HK" dirty="0">
                <a:solidFill>
                  <a:schemeClr val="tx1"/>
                </a:solidFill>
              </a:rPr>
              <a:t>member A: “ Now I understand that gamblers also have burden. They </a:t>
            </a:r>
            <a:r>
              <a:rPr lang="en-US" altLang="zh-HK" dirty="0" smtClean="0">
                <a:solidFill>
                  <a:schemeClr val="tx1"/>
                </a:solidFill>
              </a:rPr>
              <a:t>also </a:t>
            </a:r>
            <a:r>
              <a:rPr lang="en-US" altLang="zh-HK" dirty="0">
                <a:solidFill>
                  <a:schemeClr val="tx1"/>
                </a:solidFill>
              </a:rPr>
              <a:t>feel guilty but they cannot control themselves.”</a:t>
            </a:r>
          </a:p>
          <a:p>
            <a:pPr marL="402336" lvl="1" indent="0">
              <a:buNone/>
            </a:pPr>
            <a:r>
              <a:rPr lang="zh-HK" altLang="en-US" dirty="0" smtClean="0">
                <a:solidFill>
                  <a:schemeClr val="tx1"/>
                </a:solidFill>
              </a:rPr>
              <a:t>家人</a:t>
            </a:r>
            <a:r>
              <a:rPr lang="en-US" altLang="zh-HK" dirty="0">
                <a:solidFill>
                  <a:schemeClr val="tx1"/>
                </a:solidFill>
              </a:rPr>
              <a:t>A: “</a:t>
            </a:r>
            <a:r>
              <a:rPr lang="zh-TW" altLang="zh-HK" dirty="0">
                <a:solidFill>
                  <a:schemeClr val="tx1"/>
                </a:solidFill>
              </a:rPr>
              <a:t>明白了解咗賭徒都有擔憂、都有內疚，不過控制唔到啫</a:t>
            </a:r>
            <a:r>
              <a:rPr lang="en-US" altLang="zh-TW" dirty="0" smtClean="0">
                <a:solidFill>
                  <a:schemeClr val="tx1"/>
                </a:solidFill>
              </a:rPr>
              <a:t>”</a:t>
            </a:r>
            <a:endParaRPr lang="en-US" altLang="zh-TW" dirty="0">
              <a:solidFill>
                <a:schemeClr val="tx1"/>
              </a:solidFill>
            </a:endParaRPr>
          </a:p>
        </p:txBody>
      </p:sp>
      <p:sp>
        <p:nvSpPr>
          <p:cNvPr id="5" name="橢圓形圖說文字 4"/>
          <p:cNvSpPr/>
          <p:nvPr/>
        </p:nvSpPr>
        <p:spPr>
          <a:xfrm>
            <a:off x="673546" y="3573016"/>
            <a:ext cx="8280920" cy="1944216"/>
          </a:xfrm>
          <a:prstGeom prst="wedgeEllipseCallout">
            <a:avLst>
              <a:gd name="adj1" fmla="val 40487"/>
              <a:gd name="adj2" fmla="val 4678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TW" dirty="0">
                <a:solidFill>
                  <a:schemeClr val="tx1"/>
                </a:solidFill>
              </a:rPr>
              <a:t>Family member B: “ After attending the treatment group, I am more relieved. It takes time for him to decide whether he will continue to gamble or to quit gambling.”</a:t>
            </a:r>
          </a:p>
          <a:p>
            <a:pPr marL="402336" lvl="1" indent="0">
              <a:buNone/>
            </a:pPr>
            <a:r>
              <a:rPr lang="zh-HK" altLang="en-US" dirty="0" smtClean="0">
                <a:solidFill>
                  <a:schemeClr val="tx1"/>
                </a:solidFill>
              </a:rPr>
              <a:t>家人</a:t>
            </a:r>
            <a:r>
              <a:rPr lang="en-US" altLang="zh-HK" dirty="0">
                <a:solidFill>
                  <a:schemeClr val="tx1"/>
                </a:solidFill>
              </a:rPr>
              <a:t>B: “</a:t>
            </a:r>
            <a:r>
              <a:rPr lang="zh-TW" altLang="zh-HK" dirty="0">
                <a:solidFill>
                  <a:schemeClr val="tx1"/>
                </a:solidFill>
              </a:rPr>
              <a:t>上完小組後我好似睇得輕鬆啲，覺得始終佢要去賭或者要戒都唔係一時三刻嘅事</a:t>
            </a:r>
            <a:r>
              <a:rPr lang="en-US" altLang="zh-TW" dirty="0">
                <a:solidFill>
                  <a:schemeClr val="tx1"/>
                </a:solidFill>
              </a:rPr>
              <a:t>”</a:t>
            </a:r>
            <a:endParaRPr lang="en-US" altLang="zh-HK" dirty="0">
              <a:solidFill>
                <a:schemeClr val="tx1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11560" y="6133158"/>
            <a:ext cx="8496944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HK" sz="1700" dirty="0"/>
              <a:t>Promotion of awareness, adjustment of expectation towards gamblers’ changes and better emotional coping skills help reduce emotional distress in a great extent.</a:t>
            </a:r>
          </a:p>
        </p:txBody>
      </p:sp>
    </p:spTree>
    <p:extLst>
      <p:ext uri="{BB962C8B-B14F-4D97-AF65-F5344CB8AC3E}">
        <p14:creationId xmlns:p14="http://schemas.microsoft.com/office/powerpoint/2010/main" val="276393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44624"/>
            <a:ext cx="3208400" cy="850106"/>
          </a:xfrm>
        </p:spPr>
        <p:txBody>
          <a:bodyPr/>
          <a:lstStyle/>
          <a:p>
            <a:r>
              <a:rPr lang="en-US" altLang="zh-HK" dirty="0" smtClean="0"/>
              <a:t>Discussion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75656" y="1340768"/>
            <a:ext cx="7498080" cy="5149552"/>
          </a:xfrm>
        </p:spPr>
        <p:txBody>
          <a:bodyPr>
            <a:normAutofit/>
          </a:bodyPr>
          <a:lstStyle/>
          <a:p>
            <a:pPr marL="402336" lvl="1" indent="0">
              <a:buNone/>
            </a:pPr>
            <a:r>
              <a:rPr lang="en-US" altLang="zh-HK" dirty="0" smtClean="0"/>
              <a:t>	</a:t>
            </a:r>
          </a:p>
          <a:p>
            <a:pPr marL="402336" lvl="1" indent="0">
              <a:buNone/>
            </a:pPr>
            <a:r>
              <a:rPr lang="en-US" altLang="zh-HK" dirty="0"/>
              <a:t>	</a:t>
            </a:r>
            <a:r>
              <a:rPr lang="en-US" altLang="zh-HK" dirty="0" smtClean="0"/>
              <a:t>	</a:t>
            </a:r>
            <a:endParaRPr lang="en-US" altLang="zh-TW" dirty="0" smtClean="0"/>
          </a:p>
          <a:p>
            <a:pPr marL="82296" indent="0">
              <a:buNone/>
            </a:pPr>
            <a:endParaRPr lang="en-US" altLang="zh-HK" dirty="0" smtClean="0"/>
          </a:p>
          <a:p>
            <a:endParaRPr lang="zh-HK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1115616" y="836712"/>
            <a:ext cx="7704856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1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US" altLang="zh-HK" sz="2400" b="1" dirty="0"/>
              <a:t>Family member reported adopting better coping strategies after treatment: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971600" y="1519976"/>
            <a:ext cx="7848872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HK" sz="1600" dirty="0"/>
              <a:t>Greater awareness of emotional distress, more focus on self-care, shift focus from gambler to self &amp; less reactive response towards gambler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683568" y="6207695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altLang="zh-HK" sz="1500" dirty="0"/>
              <a:t>Family members with better coping strategies may enable them to calmly set down clear limitations in terms of what they would and would not tolerate</a:t>
            </a:r>
            <a:r>
              <a:rPr lang="en-US" altLang="zh-HK" sz="1500" dirty="0" smtClean="0"/>
              <a:t>.</a:t>
            </a:r>
            <a:endParaRPr lang="en-US" altLang="zh-HK" sz="1500" dirty="0"/>
          </a:p>
        </p:txBody>
      </p:sp>
      <p:sp>
        <p:nvSpPr>
          <p:cNvPr id="10" name="矩形圖說文字 9"/>
          <p:cNvSpPr/>
          <p:nvPr/>
        </p:nvSpPr>
        <p:spPr>
          <a:xfrm>
            <a:off x="1079612" y="2204864"/>
            <a:ext cx="7344816" cy="1224136"/>
          </a:xfrm>
          <a:prstGeom prst="wedgeRectCallout">
            <a:avLst>
              <a:gd name="adj1" fmla="val -55394"/>
              <a:gd name="adj2" fmla="val 36858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HK" sz="1600" dirty="0">
                <a:solidFill>
                  <a:schemeClr val="tx1"/>
                </a:solidFill>
              </a:rPr>
              <a:t>Family member B: “I’ve become less rigid as I won’t be too sensitive to what he has done, where he has gone,…etc.</a:t>
            </a: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B: “</a:t>
            </a:r>
            <a:r>
              <a:rPr lang="zh-TW" altLang="zh-HK" sz="1600" dirty="0">
                <a:solidFill>
                  <a:schemeClr val="tx1"/>
                </a:solidFill>
              </a:rPr>
              <a:t>我變得無再咁強硬，因為我無再計較佢去咗邊，做啲乜。其實佢一如以往無變過，但我就無咁容易被佢</a:t>
            </a:r>
            <a:r>
              <a:rPr lang="en-US" altLang="zh-HK" sz="1600" dirty="0">
                <a:solidFill>
                  <a:schemeClr val="tx1"/>
                </a:solidFill>
              </a:rPr>
              <a:t>trigger</a:t>
            </a:r>
            <a:r>
              <a:rPr lang="zh-TW" altLang="zh-HK" sz="1600" dirty="0">
                <a:solidFill>
                  <a:schemeClr val="tx1"/>
                </a:solidFill>
              </a:rPr>
              <a:t>到，要好緊要先會影響到我。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  <p:sp>
        <p:nvSpPr>
          <p:cNvPr id="11" name="矩形圖說文字 10"/>
          <p:cNvSpPr/>
          <p:nvPr/>
        </p:nvSpPr>
        <p:spPr>
          <a:xfrm>
            <a:off x="1043608" y="3803013"/>
            <a:ext cx="7402649" cy="2218275"/>
          </a:xfrm>
          <a:prstGeom prst="wedgeRectCallout">
            <a:avLst>
              <a:gd name="adj1" fmla="val 56972"/>
              <a:gd name="adj2" fmla="val 31738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HK" sz="1600" dirty="0">
                <a:solidFill>
                  <a:schemeClr val="tx1"/>
                </a:solidFill>
              </a:rPr>
              <a:t>Family member D: “I’ve changed my perspectives, I’ve no longer chased where he has been and gambled or not… </a:t>
            </a:r>
            <a:r>
              <a:rPr lang="en-US" altLang="zh-HK" sz="1600" dirty="0" smtClean="0">
                <a:solidFill>
                  <a:schemeClr val="tx1"/>
                </a:solidFill>
              </a:rPr>
              <a:t>I’m </a:t>
            </a:r>
            <a:r>
              <a:rPr lang="en-US" altLang="zh-HK" sz="1600" dirty="0">
                <a:solidFill>
                  <a:schemeClr val="tx1"/>
                </a:solidFill>
              </a:rPr>
              <a:t>less </a:t>
            </a:r>
            <a:r>
              <a:rPr lang="en-US" altLang="zh-HK" sz="1600" dirty="0" smtClean="0">
                <a:solidFill>
                  <a:schemeClr val="tx1"/>
                </a:solidFill>
              </a:rPr>
              <a:t>disturbed. </a:t>
            </a:r>
            <a:r>
              <a:rPr lang="en-US" altLang="zh-HK" sz="1600" dirty="0">
                <a:solidFill>
                  <a:schemeClr val="tx1"/>
                </a:solidFill>
              </a:rPr>
              <a:t>I will listen to music or do some exercise…I would be nervous before but now, I am able to calm myself and take better care of myself, no longer disturbed by him.</a:t>
            </a: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D: </a:t>
            </a:r>
            <a:r>
              <a:rPr lang="en-US" altLang="zh-TW" sz="1600" dirty="0">
                <a:solidFill>
                  <a:schemeClr val="tx1"/>
                </a:solidFill>
              </a:rPr>
              <a:t>“</a:t>
            </a:r>
            <a:r>
              <a:rPr lang="zh-TW" altLang="zh-HK" sz="1600" dirty="0">
                <a:solidFill>
                  <a:schemeClr val="tx1"/>
                </a:solidFill>
              </a:rPr>
              <a:t>我改變咗自己嘅睇法，無咁著眼係佢去邊呀，又去賭馬呀</a:t>
            </a:r>
            <a:r>
              <a:rPr lang="en-US" altLang="zh-TW" sz="1600" dirty="0">
                <a:solidFill>
                  <a:schemeClr val="tx1"/>
                </a:solidFill>
              </a:rPr>
              <a:t>…</a:t>
            </a:r>
            <a:r>
              <a:rPr lang="zh-TW" altLang="zh-HK" sz="1600" dirty="0">
                <a:solidFill>
                  <a:schemeClr val="tx1"/>
                </a:solidFill>
              </a:rPr>
              <a:t>低落嘅情況就無之前咁犀利。咁又再次搵返啲碟出黎聽，又再做運動</a:t>
            </a:r>
            <a:r>
              <a:rPr lang="en-US" altLang="zh-TW" sz="1600" dirty="0">
                <a:solidFill>
                  <a:schemeClr val="tx1"/>
                </a:solidFill>
              </a:rPr>
              <a:t>…</a:t>
            </a:r>
            <a:r>
              <a:rPr lang="zh-TW" altLang="zh-HK" sz="1600" dirty="0">
                <a:solidFill>
                  <a:schemeClr val="tx1"/>
                </a:solidFill>
              </a:rPr>
              <a:t>自己本來都比較緊張，比佢纏擾多啲，個人都失哂方寸，唔知點呀。而家就唔會啦，由佢啦，讓自己平靜啲，善待自己先，唔好比佢牽引住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68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3424424" cy="850106"/>
          </a:xfrm>
        </p:spPr>
        <p:txBody>
          <a:bodyPr/>
          <a:lstStyle/>
          <a:p>
            <a:r>
              <a:rPr lang="en-US" altLang="zh-HK" dirty="0" smtClean="0"/>
              <a:t>Discussion</a:t>
            </a:r>
            <a:endParaRPr lang="zh-HK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115616" y="957690"/>
            <a:ext cx="7920880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1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US" altLang="zh-HK" sz="2400" b="1" dirty="0"/>
              <a:t>Increased level of confidence to cope with difficulties caused by gambling </a:t>
            </a:r>
            <a:r>
              <a:rPr lang="en-US" altLang="zh-HK" sz="2400" b="1" dirty="0" smtClean="0"/>
              <a:t>problems</a:t>
            </a:r>
            <a:endParaRPr lang="en-US" altLang="zh-HK" sz="2400" b="1" dirty="0"/>
          </a:p>
        </p:txBody>
      </p:sp>
      <p:sp>
        <p:nvSpPr>
          <p:cNvPr id="6" name="文字方塊 5"/>
          <p:cNvSpPr txBox="1"/>
          <p:nvPr/>
        </p:nvSpPr>
        <p:spPr>
          <a:xfrm>
            <a:off x="1331640" y="1628800"/>
            <a:ext cx="6768752" cy="28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HK" sz="1600" dirty="0"/>
              <a:t>Significant changes in confidence level to cope with the </a:t>
            </a:r>
            <a:r>
              <a:rPr lang="en-US" altLang="zh-HK" sz="1600" dirty="0" smtClean="0"/>
              <a:t>difficulties</a:t>
            </a:r>
            <a:endParaRPr lang="en-US" altLang="zh-HK" sz="16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611560" y="5827673"/>
            <a:ext cx="820891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HK" dirty="0"/>
              <a:t>Family members with better coping skills &amp; decreased level of emotional distress may promote their level of confidence in coping with further difficulties caused by gambling problems.</a:t>
            </a:r>
          </a:p>
        </p:txBody>
      </p:sp>
      <p:sp>
        <p:nvSpPr>
          <p:cNvPr id="8" name="圓角矩形圖說文字 7"/>
          <p:cNvSpPr/>
          <p:nvPr/>
        </p:nvSpPr>
        <p:spPr>
          <a:xfrm>
            <a:off x="1115616" y="2132856"/>
            <a:ext cx="7669360" cy="1080120"/>
          </a:xfrm>
          <a:prstGeom prst="wedgeRoundRectCallout">
            <a:avLst>
              <a:gd name="adj1" fmla="val -53723"/>
              <a:gd name="adj2" fmla="val 20171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HK" sz="1600" dirty="0">
                <a:solidFill>
                  <a:schemeClr val="tx1"/>
                </a:solidFill>
              </a:rPr>
              <a:t>Family member C: “Have more confidence to deal with problems caused by gambling after I have joined and learnt from the group.”</a:t>
            </a: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C “</a:t>
            </a:r>
            <a:r>
              <a:rPr lang="zh-TW" altLang="zh-HK" sz="1600" dirty="0">
                <a:solidFill>
                  <a:schemeClr val="tx1"/>
                </a:solidFill>
              </a:rPr>
              <a:t>覺得而家嘅信心都幾大，尤其係小組學咗啲招數，處理就好啲。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  <p:sp>
        <p:nvSpPr>
          <p:cNvPr id="9" name="圓角矩形圖說文字 8"/>
          <p:cNvSpPr/>
          <p:nvPr/>
        </p:nvSpPr>
        <p:spPr>
          <a:xfrm>
            <a:off x="611560" y="3429000"/>
            <a:ext cx="7956376" cy="1152128"/>
          </a:xfrm>
          <a:prstGeom prst="wedgeRoundRectCallout">
            <a:avLst>
              <a:gd name="adj1" fmla="val 54067"/>
              <a:gd name="adj2" fmla="val -12761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TW" sz="1600" dirty="0">
                <a:solidFill>
                  <a:schemeClr val="tx1"/>
                </a:solidFill>
              </a:rPr>
              <a:t>Family member D: “After attending the group, I have stronger will. I will not easily give up but to find ways to resolve the problem, such as , looking for help.”</a:t>
            </a:r>
            <a:endParaRPr lang="en-US" altLang="zh-HK" sz="1600" dirty="0">
              <a:solidFill>
                <a:schemeClr val="tx1"/>
              </a:solidFill>
            </a:endParaRP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D: “</a:t>
            </a:r>
            <a:r>
              <a:rPr lang="zh-TW" altLang="zh-HK" sz="1600" dirty="0">
                <a:solidFill>
                  <a:schemeClr val="tx1"/>
                </a:solidFill>
              </a:rPr>
              <a:t>信心係強咗啲</a:t>
            </a:r>
            <a:r>
              <a:rPr lang="en-US" altLang="zh-TW" sz="1600" dirty="0">
                <a:solidFill>
                  <a:schemeClr val="tx1"/>
                </a:solidFill>
              </a:rPr>
              <a:t>…</a:t>
            </a:r>
            <a:r>
              <a:rPr lang="zh-TW" altLang="zh-HK" sz="1600" dirty="0">
                <a:solidFill>
                  <a:schemeClr val="tx1"/>
                </a:solidFill>
              </a:rPr>
              <a:t>如果黎緊再有啲咁嘅情形，我都會堅</a:t>
            </a:r>
            <a:r>
              <a:rPr lang="zh-HK" altLang="en-US" sz="1600" dirty="0">
                <a:solidFill>
                  <a:schemeClr val="tx1"/>
                </a:solidFill>
              </a:rPr>
              <a:t>持</a:t>
            </a:r>
            <a:r>
              <a:rPr lang="zh-TW" altLang="zh-HK" sz="1600" dirty="0">
                <a:solidFill>
                  <a:schemeClr val="tx1"/>
                </a:solidFill>
              </a:rPr>
              <a:t>啲，去搵幫手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  <p:sp>
        <p:nvSpPr>
          <p:cNvPr id="11" name="圓角矩形圖說文字 10"/>
          <p:cNvSpPr/>
          <p:nvPr/>
        </p:nvSpPr>
        <p:spPr>
          <a:xfrm>
            <a:off x="1835696" y="4843834"/>
            <a:ext cx="6949280" cy="817414"/>
          </a:xfrm>
          <a:prstGeom prst="wedgeRoundRectCallout">
            <a:avLst>
              <a:gd name="adj1" fmla="val -54182"/>
              <a:gd name="adj2" fmla="val 4639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TW" sz="1600" dirty="0" smtClean="0">
                <a:solidFill>
                  <a:schemeClr val="tx1"/>
                </a:solidFill>
              </a:rPr>
              <a:t>Family </a:t>
            </a:r>
            <a:r>
              <a:rPr lang="en-US" altLang="zh-TW" sz="1600" dirty="0">
                <a:solidFill>
                  <a:schemeClr val="tx1"/>
                </a:solidFill>
              </a:rPr>
              <a:t>member E: “I believe that I am able to deal with most of the problems now.”</a:t>
            </a: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E: </a:t>
            </a:r>
            <a:r>
              <a:rPr lang="en-US" altLang="zh-TW" sz="1600" dirty="0">
                <a:solidFill>
                  <a:schemeClr val="tx1"/>
                </a:solidFill>
              </a:rPr>
              <a:t>“</a:t>
            </a:r>
            <a:r>
              <a:rPr lang="zh-TW" altLang="zh-HK" sz="1600" dirty="0">
                <a:solidFill>
                  <a:schemeClr val="tx1"/>
                </a:solidFill>
              </a:rPr>
              <a:t>有</a:t>
            </a:r>
            <a:r>
              <a:rPr lang="en-US" altLang="zh-HK" sz="1600" dirty="0">
                <a:solidFill>
                  <a:schemeClr val="tx1"/>
                </a:solidFill>
              </a:rPr>
              <a:t>9</a:t>
            </a:r>
            <a:r>
              <a:rPr lang="zh-TW" altLang="zh-HK" sz="1600" dirty="0">
                <a:solidFill>
                  <a:schemeClr val="tx1"/>
                </a:solidFill>
              </a:rPr>
              <a:t>成信心可以處理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7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6976" y="-27384"/>
            <a:ext cx="7498080" cy="1143000"/>
          </a:xfrm>
        </p:spPr>
        <p:txBody>
          <a:bodyPr/>
          <a:lstStyle/>
          <a:p>
            <a:r>
              <a:rPr lang="en-US" altLang="zh-HK" dirty="0" smtClean="0"/>
              <a:t>Discussion</a:t>
            </a:r>
            <a:endParaRPr lang="zh-HK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971600" y="908720"/>
            <a:ext cx="8316924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1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US" altLang="zh-HK" sz="2400" b="1" dirty="0"/>
              <a:t>Change of family members lead to gamblers’ </a:t>
            </a:r>
            <a:r>
              <a:rPr lang="en-US" altLang="zh-HK" sz="2400" b="1" dirty="0" smtClean="0"/>
              <a:t>changes</a:t>
            </a:r>
            <a:endParaRPr lang="en-US" altLang="zh-HK" sz="2400" b="1" dirty="0"/>
          </a:p>
        </p:txBody>
      </p:sp>
      <p:sp>
        <p:nvSpPr>
          <p:cNvPr id="5" name="文字方塊 4"/>
          <p:cNvSpPr txBox="1"/>
          <p:nvPr/>
        </p:nvSpPr>
        <p:spPr>
          <a:xfrm>
            <a:off x="956428" y="1340768"/>
            <a:ext cx="6264696" cy="28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HK" sz="1600" dirty="0" smtClean="0"/>
              <a:t>Change of gambling </a:t>
            </a:r>
            <a:r>
              <a:rPr lang="en-US" altLang="zh-HK" sz="1600" dirty="0"/>
              <a:t>behavior and debt </a:t>
            </a:r>
            <a:r>
              <a:rPr lang="en-US" altLang="zh-HK" sz="1600" dirty="0" smtClean="0"/>
              <a:t>management</a:t>
            </a:r>
            <a:endParaRPr lang="en-US" altLang="zh-HK" sz="16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179512" y="4293096"/>
            <a:ext cx="6264696" cy="28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HK" sz="1600" dirty="0" smtClean="0"/>
              <a:t>Change of communication ways</a:t>
            </a:r>
            <a:endParaRPr lang="en-US" altLang="zh-HK" sz="1600" dirty="0"/>
          </a:p>
        </p:txBody>
      </p:sp>
      <p:sp>
        <p:nvSpPr>
          <p:cNvPr id="7" name="圓角矩形圖說文字 6"/>
          <p:cNvSpPr/>
          <p:nvPr/>
        </p:nvSpPr>
        <p:spPr>
          <a:xfrm>
            <a:off x="755576" y="1727521"/>
            <a:ext cx="7920880" cy="837384"/>
          </a:xfrm>
          <a:prstGeom prst="wedgeRoundRectCallout">
            <a:avLst>
              <a:gd name="adj1" fmla="val 53607"/>
              <a:gd name="adj2" fmla="val 39724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HK" sz="1600" dirty="0">
                <a:solidFill>
                  <a:schemeClr val="tx1"/>
                </a:solidFill>
              </a:rPr>
              <a:t>Family member A: “Unlike before, we can now discuss on issues related to money.”</a:t>
            </a: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A: </a:t>
            </a:r>
            <a:r>
              <a:rPr lang="en-US" altLang="zh-TW" sz="1600" dirty="0">
                <a:solidFill>
                  <a:schemeClr val="tx1"/>
                </a:solidFill>
              </a:rPr>
              <a:t>“</a:t>
            </a:r>
            <a:r>
              <a:rPr lang="zh-TW" altLang="zh-HK" sz="1600" dirty="0">
                <a:solidFill>
                  <a:schemeClr val="tx1"/>
                </a:solidFill>
              </a:rPr>
              <a:t>財務處理就唔似以前咁，無得傾、無得講，一定要跟佢嘅方向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  <p:sp>
        <p:nvSpPr>
          <p:cNvPr id="8" name="圓角矩形圖說文字 7"/>
          <p:cNvSpPr/>
          <p:nvPr/>
        </p:nvSpPr>
        <p:spPr>
          <a:xfrm>
            <a:off x="611560" y="2780928"/>
            <a:ext cx="8388424" cy="1368152"/>
          </a:xfrm>
          <a:prstGeom prst="wedgeRoundRectCallout">
            <a:avLst>
              <a:gd name="adj1" fmla="val -55978"/>
              <a:gd name="adj2" fmla="val 2332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TW" sz="1600" dirty="0" smtClean="0">
                <a:solidFill>
                  <a:schemeClr val="tx1"/>
                </a:solidFill>
              </a:rPr>
              <a:t>Family </a:t>
            </a:r>
            <a:r>
              <a:rPr lang="en-US" altLang="zh-TW" sz="1600" dirty="0">
                <a:solidFill>
                  <a:schemeClr val="tx1"/>
                </a:solidFill>
              </a:rPr>
              <a:t>member E: “He is no longer gambling as much as before. He does not watch horse-racing anymore although he may still bet. He works for part-time job to pay his debt and no longer </a:t>
            </a:r>
            <a:r>
              <a:rPr lang="en-US" altLang="zh-TW" sz="1600" dirty="0" smtClean="0">
                <a:solidFill>
                  <a:schemeClr val="tx1"/>
                </a:solidFill>
              </a:rPr>
              <a:t>asks </a:t>
            </a:r>
            <a:r>
              <a:rPr lang="en-US" altLang="zh-TW" sz="1600" dirty="0">
                <a:solidFill>
                  <a:schemeClr val="tx1"/>
                </a:solidFill>
              </a:rPr>
              <a:t>money from me.”</a:t>
            </a:r>
          </a:p>
          <a:p>
            <a:pPr marL="402336" lvl="1" indent="0">
              <a:buNone/>
            </a:pPr>
            <a:r>
              <a:rPr lang="zh-HK" altLang="en-US" sz="1600" dirty="0" smtClean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E: “</a:t>
            </a:r>
            <a:r>
              <a:rPr lang="zh-TW" altLang="zh-HK" sz="1600" dirty="0">
                <a:solidFill>
                  <a:schemeClr val="tx1"/>
                </a:solidFill>
              </a:rPr>
              <a:t>佢無再好瘋狂咁去賭，雖然我諗佢都仲有賭，但可能好少啦，連賭馬都無睇。佢又自己做兼職，自己找返啲數，無問我攞錢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  <p:sp>
        <p:nvSpPr>
          <p:cNvPr id="9" name="圓角矩形圖說文字 8"/>
          <p:cNvSpPr/>
          <p:nvPr/>
        </p:nvSpPr>
        <p:spPr>
          <a:xfrm>
            <a:off x="611560" y="4653136"/>
            <a:ext cx="8111532" cy="1080120"/>
          </a:xfrm>
          <a:prstGeom prst="wedgeRoundRectCallout">
            <a:avLst>
              <a:gd name="adj1" fmla="val 52180"/>
              <a:gd name="adj2" fmla="val 2208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2336" lvl="1" indent="0">
              <a:buNone/>
            </a:pPr>
            <a:r>
              <a:rPr lang="en-US" altLang="zh-HK" sz="1600" dirty="0">
                <a:solidFill>
                  <a:schemeClr val="tx1"/>
                </a:solidFill>
              </a:rPr>
              <a:t>Family member A: </a:t>
            </a:r>
            <a:r>
              <a:rPr lang="en-US" altLang="zh-HK" sz="1600" dirty="0" smtClean="0">
                <a:solidFill>
                  <a:schemeClr val="tx1"/>
                </a:solidFill>
              </a:rPr>
              <a:t>“Before, he </a:t>
            </a:r>
            <a:r>
              <a:rPr lang="en-US" altLang="zh-HK" sz="1600" dirty="0">
                <a:solidFill>
                  <a:schemeClr val="tx1"/>
                </a:solidFill>
              </a:rPr>
              <a:t>had bad temper and no patience at all. His threatening behavior drove me crazy. But now we can talk to each other often.	</a:t>
            </a:r>
          </a:p>
          <a:p>
            <a:pPr marL="402336" lvl="1" indent="0">
              <a:buNone/>
            </a:pPr>
            <a:r>
              <a:rPr lang="zh-HK" altLang="en-US" sz="1600" dirty="0">
                <a:solidFill>
                  <a:schemeClr val="tx1"/>
                </a:solidFill>
              </a:rPr>
              <a:t>家人</a:t>
            </a:r>
            <a:r>
              <a:rPr lang="en-US" altLang="zh-HK" sz="1600" dirty="0">
                <a:solidFill>
                  <a:schemeClr val="tx1"/>
                </a:solidFill>
              </a:rPr>
              <a:t>A: “</a:t>
            </a:r>
            <a:r>
              <a:rPr lang="zh-TW" altLang="zh-HK" sz="1600" dirty="0">
                <a:solidFill>
                  <a:schemeClr val="tx1"/>
                </a:solidFill>
              </a:rPr>
              <a:t>以前佢就好威嚇性，又好急，令我情緒好差，唔知點好，而家佢就可以同我傾到</a:t>
            </a:r>
            <a:r>
              <a:rPr lang="en-US" altLang="zh-TW" sz="1600" dirty="0" smtClean="0">
                <a:solidFill>
                  <a:schemeClr val="tx1"/>
                </a:solidFill>
              </a:rPr>
              <a:t>”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0" y="5949280"/>
            <a:ext cx="91450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0" lvl="1" indent="-237744">
              <a:lnSpc>
                <a:spcPct val="8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lang="en-US" altLang="zh-TW" dirty="0"/>
              <a:t>Less reactive responses and better coping strategies of family members may divert the vicious cycle in the relationship that promote positive changes of gamblers</a:t>
            </a:r>
            <a:r>
              <a:rPr lang="en-US" altLang="zh-TW" dirty="0" smtClean="0"/>
              <a:t>.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2303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Recommendations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zh-HK" sz="2800" b="1" dirty="0" smtClean="0"/>
              <a:t>Involving family members in treatment </a:t>
            </a:r>
            <a:endParaRPr lang="en-US" altLang="zh-HK" sz="2800" b="1" dirty="0"/>
          </a:p>
          <a:p>
            <a:r>
              <a:rPr lang="en-US" altLang="zh-HK" sz="2800" b="1" dirty="0" smtClean="0"/>
              <a:t>Advocating and encouraging help-seeking behavior of family members</a:t>
            </a:r>
            <a:endParaRPr lang="en-US" altLang="zh-HK" sz="2400" dirty="0" smtClean="0"/>
          </a:p>
          <a:p>
            <a:r>
              <a:rPr lang="en-US" altLang="zh-HK" sz="2800" b="1" dirty="0"/>
              <a:t>Future </a:t>
            </a:r>
            <a:r>
              <a:rPr lang="en-US" altLang="zh-HK" sz="2800" b="1" dirty="0" smtClean="0"/>
              <a:t>study</a:t>
            </a:r>
            <a:endParaRPr lang="en-US" altLang="zh-HK" sz="2800" b="1" dirty="0"/>
          </a:p>
          <a:p>
            <a:pPr lvl="1"/>
            <a:r>
              <a:rPr lang="en-US" altLang="zh-HK" sz="2400" dirty="0" smtClean="0"/>
              <a:t>Larger controlled trials are required to evaluate the family coping treatment group</a:t>
            </a:r>
          </a:p>
          <a:p>
            <a:pPr lvl="1"/>
            <a:r>
              <a:rPr lang="en-US" altLang="zh-HK" sz="2400" dirty="0" smtClean="0"/>
              <a:t>Parallel treatment group for both problem gamblers and family members</a:t>
            </a:r>
          </a:p>
          <a:p>
            <a:pPr lvl="1"/>
            <a:r>
              <a:rPr lang="en-US" altLang="zh-HK" sz="2400" dirty="0" smtClean="0"/>
              <a:t>Study on paired samples between problem gamblers and their family members in order to obtain a more precise picture on the family as well as to better understand the discrepancy between their coping styles. </a:t>
            </a:r>
          </a:p>
          <a:p>
            <a:pPr lvl="1"/>
            <a:r>
              <a:rPr lang="en-US" altLang="zh-HK" sz="2400" dirty="0" smtClean="0"/>
              <a:t>Long-term study on influence of trained participants to gambler’s gambling behavior</a:t>
            </a:r>
          </a:p>
          <a:p>
            <a:pPr lvl="1"/>
            <a:endParaRPr lang="en-US" altLang="zh-HK" sz="2800" b="1" dirty="0" smtClean="0"/>
          </a:p>
          <a:p>
            <a:pPr marL="457200" indent="-457200">
              <a:buAutoNum type="arabicPeriod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17557181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Significance of the study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zh-HK" sz="2800" dirty="0" smtClean="0"/>
              <a:t>Provides valuable information regarding family coping among problem gamblers in the </a:t>
            </a:r>
            <a:r>
              <a:rPr lang="en-US" altLang="zh-HK" sz="2800" dirty="0"/>
              <a:t>C</a:t>
            </a:r>
            <a:r>
              <a:rPr lang="en-US" altLang="zh-HK" sz="2800" dirty="0" smtClean="0"/>
              <a:t>hinese communities and fills a significant knowledge gap</a:t>
            </a:r>
          </a:p>
          <a:p>
            <a:pPr>
              <a:buFont typeface="Arial" pitchFamily="34" charset="0"/>
              <a:buChar char="•"/>
            </a:pPr>
            <a:r>
              <a:rPr lang="en-US" altLang="zh-HK" sz="2800" dirty="0"/>
              <a:t>Helps </a:t>
            </a:r>
            <a:r>
              <a:rPr lang="en-US" altLang="zh-HK" sz="2800" dirty="0" smtClean="0"/>
              <a:t>family members adopt more effective ways to cope with gambler’s gambling problems and in turn reducing psychological distress</a:t>
            </a:r>
            <a:endParaRPr lang="en-US" altLang="zh-HK" sz="2800" dirty="0"/>
          </a:p>
          <a:p>
            <a:pPr>
              <a:buFont typeface="Arial" pitchFamily="34" charset="0"/>
              <a:buChar char="•"/>
            </a:pPr>
            <a:r>
              <a:rPr lang="en-US" altLang="zh-HK" sz="2800" dirty="0" smtClean="0"/>
              <a:t>Helps clinicians develop appropriate preventive and treatment strategies for family members of gamblers</a:t>
            </a:r>
            <a:endParaRPr lang="en-US" altLang="zh-HK" sz="2800" dirty="0"/>
          </a:p>
          <a:p>
            <a:pPr lvl="1"/>
            <a:endParaRPr lang="en-US" altLang="zh-HK" sz="2400" dirty="0"/>
          </a:p>
          <a:p>
            <a:pPr lvl="1"/>
            <a:endParaRPr lang="en-US" altLang="zh-HK" dirty="0"/>
          </a:p>
          <a:p>
            <a:pPr marL="457200" indent="-457200">
              <a:buAutoNum type="arabicPeriod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424691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HK" dirty="0" smtClean="0"/>
              <a:t>References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endParaRPr lang="en-AU" sz="2900" dirty="0" smtClean="0"/>
          </a:p>
          <a:p>
            <a:r>
              <a:rPr lang="en-AU" sz="2900" dirty="0" smtClean="0"/>
              <a:t>Abbott, </a:t>
            </a:r>
            <a:r>
              <a:rPr lang="en-AU" sz="2900" dirty="0"/>
              <a:t>M</a:t>
            </a:r>
            <a:r>
              <a:rPr lang="en-AU" sz="2900" dirty="0" smtClean="0"/>
              <a:t>. (2001). </a:t>
            </a:r>
            <a:r>
              <a:rPr lang="en-AU" sz="2900" dirty="0"/>
              <a:t>What do we know about gambling and problem gambling in New Zealand? </a:t>
            </a:r>
            <a:r>
              <a:rPr lang="en-AU" sz="2900" i="1" dirty="0" smtClean="0"/>
              <a:t>Report </a:t>
            </a:r>
            <a:r>
              <a:rPr lang="en-AU" sz="2900" i="1" dirty="0"/>
              <a:t>Number Seven of the New Zealand Gaming Survey</a:t>
            </a:r>
            <a:r>
              <a:rPr lang="en-AU" sz="2900" dirty="0"/>
              <a:t>. </a:t>
            </a:r>
            <a:r>
              <a:rPr lang="en-AU" sz="2900" dirty="0" smtClean="0"/>
              <a:t> Wellington:  The </a:t>
            </a:r>
            <a:r>
              <a:rPr lang="en-AU" sz="2900" dirty="0"/>
              <a:t>Department of Internal Affairs. </a:t>
            </a:r>
          </a:p>
          <a:p>
            <a:r>
              <a:rPr lang="en-AU" sz="2900" dirty="0" smtClean="0"/>
              <a:t>Crisp, B.R., Thomas, S.A., Jackson, A.C. &amp; Thomason, </a:t>
            </a:r>
            <a:r>
              <a:rPr lang="en-AU" sz="2900" dirty="0"/>
              <a:t>N. (2001).Partners of problem gamblers who present for counselling: Demographic profile and presenting problems. </a:t>
            </a:r>
            <a:r>
              <a:rPr lang="en-AU" sz="2900" i="1" dirty="0"/>
              <a:t>Journal of Family Studies,</a:t>
            </a:r>
            <a:r>
              <a:rPr lang="en-AU" sz="2900" dirty="0"/>
              <a:t> </a:t>
            </a:r>
            <a:r>
              <a:rPr lang="en-AU" sz="2900" b="1" dirty="0" smtClean="0"/>
              <a:t>7,</a:t>
            </a:r>
            <a:r>
              <a:rPr lang="en-AU" sz="2900" dirty="0" smtClean="0"/>
              <a:t> </a:t>
            </a:r>
            <a:r>
              <a:rPr lang="en-AU" sz="2900" dirty="0"/>
              <a:t>208-216.</a:t>
            </a:r>
          </a:p>
          <a:p>
            <a:r>
              <a:rPr lang="en-US" sz="2900" dirty="0" err="1" smtClean="0"/>
              <a:t>Kalischuk</a:t>
            </a:r>
            <a:r>
              <a:rPr lang="en-US" sz="2900" dirty="0" smtClean="0"/>
              <a:t>, G.R., </a:t>
            </a:r>
            <a:r>
              <a:rPr lang="en-US" sz="2900" dirty="0" err="1" smtClean="0"/>
              <a:t>Nowatzki</a:t>
            </a:r>
            <a:r>
              <a:rPr lang="en-US" sz="2900" dirty="0" smtClean="0"/>
              <a:t>, N., Cardwell, K., Klein, K. &amp; </a:t>
            </a:r>
            <a:r>
              <a:rPr lang="en-US" sz="2900" dirty="0" err="1"/>
              <a:t>Solowoniuk</a:t>
            </a:r>
            <a:r>
              <a:rPr lang="en-US" sz="2900" dirty="0"/>
              <a:t> J. (2006</a:t>
            </a:r>
            <a:r>
              <a:rPr lang="en-US" sz="2900" dirty="0" smtClean="0"/>
              <a:t>). Problem </a:t>
            </a:r>
            <a:r>
              <a:rPr lang="en-US" sz="2900" dirty="0"/>
              <a:t>gambling and its impact on families: A Literature Review</a:t>
            </a:r>
            <a:r>
              <a:rPr lang="en-US" sz="2900" i="1" dirty="0"/>
              <a:t>. International Gambling Studies</a:t>
            </a:r>
            <a:r>
              <a:rPr lang="en-US" sz="2900" dirty="0"/>
              <a:t> </a:t>
            </a:r>
            <a:r>
              <a:rPr lang="en-US" sz="2900" b="1" dirty="0"/>
              <a:t>6, </a:t>
            </a:r>
            <a:r>
              <a:rPr lang="en-US" sz="2900" dirty="0"/>
              <a:t>31-60</a:t>
            </a:r>
            <a:r>
              <a:rPr lang="en-US" sz="2900" dirty="0" smtClean="0"/>
              <a:t>.</a:t>
            </a:r>
          </a:p>
          <a:p>
            <a:r>
              <a:rPr lang="en-US" sz="2900" dirty="0" smtClean="0"/>
              <a:t>Kinney, J. (2003). </a:t>
            </a:r>
            <a:r>
              <a:rPr lang="en-US" sz="2900" i="1" dirty="0" smtClean="0"/>
              <a:t>Loosening the grip. </a:t>
            </a:r>
            <a:r>
              <a:rPr lang="en-US" sz="2900" dirty="0" smtClean="0"/>
              <a:t>Boston, MA: McGrew-Hill.</a:t>
            </a:r>
          </a:p>
          <a:p>
            <a:r>
              <a:rPr lang="en-GB" altLang="zh-HK" sz="2900" dirty="0"/>
              <a:t>Krishnan, M. &amp; </a:t>
            </a:r>
            <a:r>
              <a:rPr lang="en-GB" altLang="zh-HK" sz="2900" dirty="0" err="1"/>
              <a:t>Orford</a:t>
            </a:r>
            <a:r>
              <a:rPr lang="en-GB" altLang="zh-HK" sz="2900" dirty="0"/>
              <a:t>, J. (2002). Gambling and the Family: From the Stress-Coping-Support Perspective. </a:t>
            </a:r>
            <a:r>
              <a:rPr lang="en-GB" altLang="zh-HK" sz="2900" i="1" dirty="0"/>
              <a:t>International Gambling Studies,</a:t>
            </a:r>
            <a:r>
              <a:rPr lang="en-GB" altLang="zh-HK" sz="2900" dirty="0"/>
              <a:t> </a:t>
            </a:r>
            <a:r>
              <a:rPr lang="en-GB" altLang="zh-HK" sz="2900" b="1" dirty="0"/>
              <a:t>2,</a:t>
            </a:r>
            <a:r>
              <a:rPr lang="en-GB" altLang="zh-HK" sz="2900" dirty="0"/>
              <a:t> </a:t>
            </a:r>
            <a:r>
              <a:rPr lang="en-GB" altLang="zh-HK" sz="2900" dirty="0" smtClean="0"/>
              <a:t>61-83</a:t>
            </a:r>
            <a:r>
              <a:rPr lang="en-GB" altLang="zh-HK" sz="2900" dirty="0"/>
              <a:t>.</a:t>
            </a:r>
            <a:endParaRPr lang="en-AU" altLang="zh-HK" sz="2900" dirty="0"/>
          </a:p>
          <a:p>
            <a:r>
              <a:rPr lang="en-AU" altLang="zh-HK" sz="2900" dirty="0" smtClean="0"/>
              <a:t>Lorenz, V.C. </a:t>
            </a:r>
            <a:r>
              <a:rPr lang="en-AU" altLang="zh-HK" sz="2900" dirty="0"/>
              <a:t>&amp; </a:t>
            </a:r>
            <a:r>
              <a:rPr lang="en-AU" altLang="zh-HK" sz="2900" dirty="0" err="1" smtClean="0"/>
              <a:t>Yaffee</a:t>
            </a:r>
            <a:r>
              <a:rPr lang="en-AU" altLang="zh-HK" sz="2900" dirty="0" smtClean="0"/>
              <a:t>, R.A</a:t>
            </a:r>
            <a:r>
              <a:rPr lang="en-AU" altLang="zh-HK" sz="2900" dirty="0"/>
              <a:t>. (1988). Pathological gambling: Psychosomatic, emotional and marital difficulties as reported by the gambler. </a:t>
            </a:r>
            <a:r>
              <a:rPr lang="en-AU" altLang="zh-HK" sz="2900" i="1" dirty="0"/>
              <a:t>Journal of Gambling </a:t>
            </a:r>
            <a:r>
              <a:rPr lang="en-AU" altLang="zh-HK" sz="2900" i="1" dirty="0" err="1"/>
              <a:t>Behavior</a:t>
            </a:r>
            <a:r>
              <a:rPr lang="en-AU" altLang="zh-HK" sz="2900" i="1" dirty="0"/>
              <a:t>, </a:t>
            </a:r>
            <a:r>
              <a:rPr lang="en-AU" altLang="zh-HK" sz="2900" b="1" dirty="0" smtClean="0"/>
              <a:t>4,</a:t>
            </a:r>
            <a:r>
              <a:rPr lang="en-AU" altLang="zh-HK" sz="2900" dirty="0" smtClean="0"/>
              <a:t> </a:t>
            </a:r>
            <a:r>
              <a:rPr lang="en-AU" altLang="zh-HK" sz="2900" dirty="0"/>
              <a:t>13-26.</a:t>
            </a:r>
          </a:p>
          <a:p>
            <a:r>
              <a:rPr lang="en-US" altLang="zh-HK" sz="2900" dirty="0" smtClean="0"/>
              <a:t>Meyers, R.J., Dominguez, T.P., &amp; Smith, J.E. (1996). Community reinforcement training with concerned others. In V.B. Hasselt, &amp; M. </a:t>
            </a:r>
            <a:r>
              <a:rPr lang="en-US" altLang="zh-HK" sz="2900" dirty="0" err="1" smtClean="0"/>
              <a:t>Hersen</a:t>
            </a:r>
            <a:r>
              <a:rPr lang="en-US" altLang="zh-HK" sz="2900" dirty="0" smtClean="0"/>
              <a:t> (Eds.), </a:t>
            </a:r>
            <a:r>
              <a:rPr lang="en-US" altLang="zh-HK" sz="2900" i="1" dirty="0" smtClean="0"/>
              <a:t>Sourcebook of psychological treatment manuals for adult disorders.</a:t>
            </a:r>
            <a:r>
              <a:rPr lang="en-US" altLang="zh-HK" sz="2900" dirty="0" smtClean="0"/>
              <a:t> New York: Plenum Press.</a:t>
            </a:r>
          </a:p>
          <a:p>
            <a:r>
              <a:rPr lang="en-US" altLang="zh-HK" sz="2900" dirty="0" err="1" smtClean="0"/>
              <a:t>Orford</a:t>
            </a:r>
            <a:r>
              <a:rPr lang="en-US" altLang="zh-HK" sz="2900" dirty="0"/>
              <a:t>, J., </a:t>
            </a:r>
            <a:r>
              <a:rPr lang="en-US" altLang="zh-HK" sz="2900" dirty="0" err="1"/>
              <a:t>Natera</a:t>
            </a:r>
            <a:r>
              <a:rPr lang="en-US" altLang="zh-HK" sz="2900" dirty="0"/>
              <a:t>, G., </a:t>
            </a:r>
            <a:r>
              <a:rPr lang="en-US" altLang="zh-HK" sz="2900" dirty="0" err="1"/>
              <a:t>Divies</a:t>
            </a:r>
            <a:r>
              <a:rPr lang="en-US" altLang="zh-HK" sz="2900" dirty="0"/>
              <a:t>, J., Nava, A., Mora, J., Rigby, K</a:t>
            </a:r>
            <a:r>
              <a:rPr lang="en-US" altLang="zh-HK" sz="2900" dirty="0" smtClean="0"/>
              <a:t>., Bradbury</a:t>
            </a:r>
            <a:r>
              <a:rPr lang="en-US" altLang="zh-HK" sz="2900" dirty="0"/>
              <a:t>, C., Bowie, N., </a:t>
            </a:r>
            <a:r>
              <a:rPr lang="en-US" altLang="zh-HK" sz="2900" dirty="0" err="1"/>
              <a:t>Copello</a:t>
            </a:r>
            <a:r>
              <a:rPr lang="en-US" altLang="zh-HK" sz="2900" dirty="0"/>
              <a:t>, A. &amp; </a:t>
            </a:r>
            <a:r>
              <a:rPr lang="en-US" altLang="zh-HK" sz="2900" dirty="0" err="1"/>
              <a:t>Velleman</a:t>
            </a:r>
            <a:r>
              <a:rPr lang="en-US" altLang="zh-HK" sz="2900" dirty="0"/>
              <a:t>, R (1998). Tolerate, engage or withdraw: </a:t>
            </a:r>
            <a:r>
              <a:rPr lang="en-US" altLang="zh-HK" sz="2900" dirty="0" smtClean="0"/>
              <a:t>A </a:t>
            </a:r>
            <a:r>
              <a:rPr lang="en-US" altLang="zh-HK" sz="2900" dirty="0"/>
              <a:t>study of the structure of families coping with alcohol and drug problems in South West England and Mexico City. </a:t>
            </a:r>
            <a:r>
              <a:rPr lang="en-US" altLang="zh-HK" sz="2900" i="1" dirty="0"/>
              <a:t>Addiction</a:t>
            </a:r>
            <a:r>
              <a:rPr lang="en-US" altLang="zh-HK" sz="2900" dirty="0"/>
              <a:t>, </a:t>
            </a:r>
            <a:r>
              <a:rPr lang="en-US" altLang="zh-HK" sz="2900" b="1" dirty="0" smtClean="0"/>
              <a:t>93,</a:t>
            </a:r>
            <a:r>
              <a:rPr lang="en-US" altLang="zh-HK" sz="2900" dirty="0" smtClean="0"/>
              <a:t> </a:t>
            </a:r>
            <a:r>
              <a:rPr lang="en-US" altLang="zh-HK" sz="2900" dirty="0"/>
              <a:t>1799-1813</a:t>
            </a:r>
            <a:r>
              <a:rPr lang="en-US" altLang="zh-HK" sz="2900" dirty="0" smtClean="0"/>
              <a:t>.</a:t>
            </a:r>
          </a:p>
          <a:p>
            <a:r>
              <a:rPr lang="en-AU" altLang="zh-HK" sz="2900" dirty="0" err="1" smtClean="0"/>
              <a:t>Rychtarik</a:t>
            </a:r>
            <a:r>
              <a:rPr lang="en-AU" altLang="zh-HK" sz="2900" dirty="0" smtClean="0"/>
              <a:t>, R.G. </a:t>
            </a:r>
            <a:r>
              <a:rPr lang="en-AU" altLang="zh-HK" sz="2900" dirty="0"/>
              <a:t>&amp; </a:t>
            </a:r>
            <a:r>
              <a:rPr lang="en-AU" altLang="zh-HK" sz="2900" dirty="0" err="1" smtClean="0"/>
              <a:t>McGillicuddy</a:t>
            </a:r>
            <a:r>
              <a:rPr lang="en-AU" altLang="zh-HK" sz="2900" dirty="0" smtClean="0"/>
              <a:t>, N.B</a:t>
            </a:r>
            <a:r>
              <a:rPr lang="en-AU" altLang="zh-HK" sz="2900" dirty="0"/>
              <a:t>. (2006). Preliminary evaluation of a coping skills training program for those with a pathological-gambling partner. </a:t>
            </a:r>
            <a:r>
              <a:rPr lang="en-AU" altLang="zh-HK" sz="2900" i="1" dirty="0"/>
              <a:t>Journal of Gambling Studies,</a:t>
            </a:r>
            <a:r>
              <a:rPr lang="en-AU" altLang="zh-HK" sz="2900" dirty="0"/>
              <a:t> </a:t>
            </a:r>
            <a:r>
              <a:rPr lang="en-AU" altLang="zh-HK" sz="2900" b="1" dirty="0" smtClean="0"/>
              <a:t>22, </a:t>
            </a:r>
            <a:r>
              <a:rPr lang="en-AU" altLang="zh-HK" sz="2900" dirty="0" smtClean="0"/>
              <a:t>165-178.</a:t>
            </a:r>
          </a:p>
          <a:p>
            <a:r>
              <a:rPr lang="en-AU" sz="2900" dirty="0" err="1" smtClean="0"/>
              <a:t>Vannicelli</a:t>
            </a:r>
            <a:r>
              <a:rPr lang="en-AU" sz="2900" dirty="0" smtClean="0"/>
              <a:t>, M. (1995). Group psychotherapy with substance abusers and family members. In A.M. </a:t>
            </a:r>
            <a:r>
              <a:rPr lang="en-AU" sz="2900" dirty="0" err="1" smtClean="0"/>
              <a:t>Washton</a:t>
            </a:r>
            <a:r>
              <a:rPr lang="en-AU" sz="2900" dirty="0" smtClean="0"/>
              <a:t> (Ed.) </a:t>
            </a:r>
            <a:r>
              <a:rPr lang="en-AU" sz="2900" i="1" dirty="0" smtClean="0"/>
              <a:t>Psychotherapy and substance abuse</a:t>
            </a:r>
            <a:r>
              <a:rPr lang="en-AU" sz="2900" dirty="0" smtClean="0"/>
              <a:t> (pp.337-356), New York, NY: Guilford Press.</a:t>
            </a:r>
            <a:endParaRPr lang="en-AU" sz="2900" dirty="0"/>
          </a:p>
          <a:p>
            <a:pPr lvl="1"/>
            <a:endParaRPr lang="en-US" altLang="zh-HK" sz="2400" dirty="0"/>
          </a:p>
          <a:p>
            <a:pPr lvl="1"/>
            <a:endParaRPr lang="en-US" altLang="zh-HK" dirty="0"/>
          </a:p>
          <a:p>
            <a:pPr marL="457200" indent="-457200">
              <a:buAutoNum type="arabicPeriod"/>
            </a:pPr>
            <a:endParaRPr lang="en-US" altLang="zh-HK" dirty="0" smtClean="0"/>
          </a:p>
        </p:txBody>
      </p:sp>
    </p:spTree>
    <p:extLst>
      <p:ext uri="{BB962C8B-B14F-4D97-AF65-F5344CB8AC3E}">
        <p14:creationId xmlns:p14="http://schemas.microsoft.com/office/powerpoint/2010/main" val="370618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4979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HK" dirty="0" smtClean="0"/>
              <a:t>For further questions, please contact </a:t>
            </a:r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smtClean="0"/>
              <a:t>Daphne YEUNG at (852) 2827 4567 </a:t>
            </a:r>
            <a:r>
              <a:rPr lang="en-US" altLang="zh-HK" dirty="0" smtClean="0">
                <a:solidFill>
                  <a:schemeClr val="bg2">
                    <a:lumMod val="25000"/>
                  </a:schemeClr>
                </a:solidFill>
                <a:hlinkClick r:id="rId2"/>
              </a:rPr>
              <a:t>daphne.yeung@tungwah.org.hk</a:t>
            </a:r>
            <a:endParaRPr lang="en-US" altLang="zh-HK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r>
              <a:rPr lang="en-US" altLang="zh-HK" dirty="0" smtClean="0"/>
              <a:t>Ryan WONG </a:t>
            </a:r>
            <a:r>
              <a:rPr lang="en-US" altLang="zh-HK" dirty="0"/>
              <a:t>at (852) 2827 </a:t>
            </a:r>
            <a:r>
              <a:rPr lang="en-US" altLang="zh-HK" dirty="0" smtClean="0"/>
              <a:t>1408 </a:t>
            </a:r>
            <a:r>
              <a:rPr lang="en-US" altLang="zh-HK" dirty="0" smtClean="0">
                <a:solidFill>
                  <a:schemeClr val="bg2">
                    <a:lumMod val="25000"/>
                  </a:schemeClr>
                </a:solidFill>
                <a:hlinkClick r:id="rId2"/>
              </a:rPr>
              <a:t>ryan.wong@tungwah.org.hk</a:t>
            </a:r>
            <a:endParaRPr lang="en-US" altLang="zh-HK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>
              <a:buNone/>
            </a:pPr>
            <a:endParaRPr lang="en-US" altLang="zh-HK" dirty="0"/>
          </a:p>
          <a:p>
            <a:pPr marL="0" indent="0">
              <a:buNone/>
            </a:pPr>
            <a:endParaRPr lang="en-US" altLang="zh-HK" dirty="0" smtClean="0"/>
          </a:p>
          <a:p>
            <a:pPr marL="0" indent="0">
              <a:buNone/>
            </a:pPr>
            <a:endParaRPr lang="en-US" altLang="zh-HK" dirty="0"/>
          </a:p>
        </p:txBody>
      </p:sp>
    </p:spTree>
    <p:extLst>
      <p:ext uri="{BB962C8B-B14F-4D97-AF65-F5344CB8AC3E}">
        <p14:creationId xmlns:p14="http://schemas.microsoft.com/office/powerpoint/2010/main" val="327449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259632" y="2564904"/>
            <a:ext cx="7498080" cy="1143000"/>
          </a:xfrm>
        </p:spPr>
        <p:txBody>
          <a:bodyPr/>
          <a:lstStyle/>
          <a:p>
            <a:pPr algn="ctr"/>
            <a:r>
              <a:rPr lang="en-US" altLang="zh-HK" dirty="0" smtClean="0"/>
              <a:t>Thank You !</a:t>
            </a: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360091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4927</TotalTime>
  <Words>3297</Words>
  <Application>Microsoft Office PowerPoint</Application>
  <PresentationFormat>如螢幕大小 (4:3)</PresentationFormat>
  <Paragraphs>369</Paragraphs>
  <Slides>34</Slides>
  <Notes>26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34</vt:i4>
      </vt:variant>
    </vt:vector>
  </HeadingPairs>
  <TitlesOfParts>
    <vt:vector size="35" baseType="lpstr">
      <vt:lpstr>夏至</vt:lpstr>
      <vt:lpstr>Family Coping Treatment Group for Chinese Help-Seeking Family Members of Problem Gamblers</vt:lpstr>
      <vt:lpstr>Literature review – Family impacts</vt:lpstr>
      <vt:lpstr>Literature review – Family impacts</vt:lpstr>
      <vt:lpstr>Literature review– Family coping</vt:lpstr>
      <vt:lpstr>Literature review– Group Therapy</vt:lpstr>
      <vt:lpstr>Literature review - Treatment for family members</vt:lpstr>
      <vt:lpstr>Background – gaps in literature</vt:lpstr>
      <vt:lpstr>Family Coping Treatment Group</vt:lpstr>
      <vt:lpstr>Family Treatment Group</vt:lpstr>
      <vt:lpstr>Aims of Current Study</vt:lpstr>
      <vt:lpstr>Measures</vt:lpstr>
      <vt:lpstr>Measures</vt:lpstr>
      <vt:lpstr>Basic demographic information</vt:lpstr>
      <vt:lpstr>Basic demographic information</vt:lpstr>
      <vt:lpstr>Basic demographic information</vt:lpstr>
      <vt:lpstr>Gambling-related information</vt:lpstr>
      <vt:lpstr>Family functioning</vt:lpstr>
      <vt:lpstr>Emotional distress</vt:lpstr>
      <vt:lpstr>Gambling-related family coping</vt:lpstr>
      <vt:lpstr>Level of Confidence to Cope with Difficulties caused by Gambling Problems</vt:lpstr>
      <vt:lpstr>Areas covered in Focus Group</vt:lpstr>
      <vt:lpstr>Limitations</vt:lpstr>
      <vt:lpstr>Discussion</vt:lpstr>
      <vt:lpstr>Discussion</vt:lpstr>
      <vt:lpstr>Discussion</vt:lpstr>
      <vt:lpstr>PowerPoint 簡報</vt:lpstr>
      <vt:lpstr>Discussion</vt:lpstr>
      <vt:lpstr>Discussion</vt:lpstr>
      <vt:lpstr>Discussion</vt:lpstr>
      <vt:lpstr>Recommendations</vt:lpstr>
      <vt:lpstr>Significance of the study</vt:lpstr>
      <vt:lpstr>References</vt:lpstr>
      <vt:lpstr>PowerPoint 簡報</vt:lpstr>
      <vt:lpstr>Thank You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Gambling and Family Violence in Chinese Problem Gamblers: Prevalence, Impact and Coping</dc:title>
  <dc:creator>Lenovo's User</dc:creator>
  <cp:lastModifiedBy>Lenovo's User</cp:lastModifiedBy>
  <cp:revision>182</cp:revision>
  <cp:lastPrinted>2013-11-27T03:48:55Z</cp:lastPrinted>
  <dcterms:created xsi:type="dcterms:W3CDTF">2012-10-30T10:53:22Z</dcterms:created>
  <dcterms:modified xsi:type="dcterms:W3CDTF">2013-12-12T05:25:27Z</dcterms:modified>
</cp:coreProperties>
</file>