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1"/>
  </p:notesMasterIdLst>
  <p:sldIdLst>
    <p:sldId id="256" r:id="rId2"/>
    <p:sldId id="262" r:id="rId3"/>
    <p:sldId id="259" r:id="rId4"/>
    <p:sldId id="257" r:id="rId5"/>
    <p:sldId id="260" r:id="rId6"/>
    <p:sldId id="263" r:id="rId7"/>
    <p:sldId id="258" r:id="rId8"/>
    <p:sldId id="265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533" autoAdjust="0"/>
  </p:normalViewPr>
  <p:slideViewPr>
    <p:cSldViewPr>
      <p:cViewPr>
        <p:scale>
          <a:sx n="75" d="100"/>
          <a:sy n="75" d="100"/>
        </p:scale>
        <p:origin x="-19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55774-0D41-4EC6-AF6B-3D1AC0232E8D}" type="datetimeFigureOut">
              <a:rPr lang="en-US" smtClean="0"/>
              <a:t>11/29/2013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C50360-076F-4B27-9520-5E99CF24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397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C50360-076F-4B27-9520-5E99CF240F8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0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C50360-076F-4B27-9520-5E99CF240F8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27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Friday, November 29,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Friday, November 29, 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sz="4400" smtClean="0"/>
              <a:t>Macau as a gambling city</a:t>
            </a:r>
            <a:br>
              <a:rPr lang="fi-FI" sz="4400" smtClean="0"/>
            </a:br>
            <a:r>
              <a:rPr lang="fi-FI" sz="2400" smtClean="0"/>
              <a:t>observations through visual anthropology</a:t>
            </a:r>
            <a:endParaRPr lang="en-US" sz="2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573016"/>
            <a:ext cx="3310136" cy="1752600"/>
          </a:xfrm>
        </p:spPr>
        <p:txBody>
          <a:bodyPr>
            <a:normAutofit/>
          </a:bodyPr>
          <a:lstStyle/>
          <a:p>
            <a:r>
              <a:rPr lang="fi-FI" sz="1600" smtClean="0"/>
              <a:t>Jukka Jouhki, PhD</a:t>
            </a:r>
          </a:p>
          <a:p>
            <a:r>
              <a:rPr lang="fi-FI" sz="1600" smtClean="0"/>
              <a:t>Senior Researcher</a:t>
            </a:r>
          </a:p>
          <a:p>
            <a:r>
              <a:rPr lang="fi-FI" sz="1600" smtClean="0"/>
              <a:t>University of Jyväskylä</a:t>
            </a:r>
          </a:p>
          <a:p>
            <a:r>
              <a:rPr lang="fi-FI" sz="1600" smtClean="0"/>
              <a:t>Finland</a:t>
            </a:r>
          </a:p>
          <a:p>
            <a:r>
              <a:rPr lang="fi-FI" sz="1600" smtClean="0"/>
              <a:t>jukka.jouhki@jyu.fi</a:t>
            </a:r>
            <a:endParaRPr lang="en-US" sz="160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724128" y="3585964"/>
            <a:ext cx="3086348" cy="14272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sz="1600" smtClean="0"/>
              <a:t>Ronan Browne, MA</a:t>
            </a:r>
          </a:p>
          <a:p>
            <a:r>
              <a:rPr lang="fi-FI" sz="1600" smtClean="0"/>
              <a:t>Producer</a:t>
            </a:r>
          </a:p>
          <a:p>
            <a:r>
              <a:rPr lang="fi-FI" sz="1600" smtClean="0"/>
              <a:t>Full Focus Media</a:t>
            </a:r>
          </a:p>
          <a:p>
            <a:r>
              <a:rPr lang="fi-FI" sz="1600" smtClean="0"/>
              <a:t>Finland</a:t>
            </a:r>
          </a:p>
          <a:p>
            <a:r>
              <a:rPr lang="fi-FI" sz="1600" smtClean="0"/>
              <a:t>ronan@fullfocus.fi</a:t>
            </a:r>
          </a:p>
          <a:p>
            <a:endParaRPr lang="en-US" sz="1800"/>
          </a:p>
        </p:txBody>
      </p:sp>
      <p:sp>
        <p:nvSpPr>
          <p:cNvPr id="5" name="Rectangle 4"/>
          <p:cNvSpPr/>
          <p:nvPr/>
        </p:nvSpPr>
        <p:spPr>
          <a:xfrm>
            <a:off x="723380" y="5805264"/>
            <a:ext cx="6296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/>
              <a:t>The Second Asia Pacific Conference on Gambling &amp; Commercial Gaming Research (APCG2013) 1-4 December 2013, Kaohsiung, Taiwan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51285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924" y="2060848"/>
            <a:ext cx="86020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“monte carlo of the orient”</a:t>
            </a:r>
            <a:endParaRPr lang="en-US" sz="4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9321" y="3655685"/>
            <a:ext cx="53832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“asian las vegas”</a:t>
            </a:r>
            <a:endParaRPr lang="en-US" sz="4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957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59727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 rot="8252028">
            <a:off x="5252391" y="2019409"/>
            <a:ext cx="167979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99716" y="796062"/>
            <a:ext cx="3168352" cy="369332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Population 560 000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86024" y="5310500"/>
            <a:ext cx="3168352" cy="369332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6 x Las Vegas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99716" y="1988840"/>
            <a:ext cx="3168352" cy="646331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Population density 20 500 persons/km</a:t>
            </a:r>
            <a:r>
              <a:rPr lang="fi-FI" baseline="30000" smtClean="0"/>
              <a:t>2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86024" y="1371575"/>
            <a:ext cx="3168352" cy="369332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Area 29 km</a:t>
            </a:r>
            <a:r>
              <a:rPr lang="fi-FI" baseline="30000" smtClean="0"/>
              <a:t>2</a:t>
            </a:r>
            <a:endParaRPr lang="en-US"/>
          </a:p>
        </p:txBody>
      </p:sp>
      <p:pic>
        <p:nvPicPr>
          <p:cNvPr id="1028" name="Picture 4" descr="File:Flag of Macau.sv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303" y="540994"/>
            <a:ext cx="1523698" cy="101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7892" y="4400237"/>
            <a:ext cx="3168352" cy="646331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$ 38 billion in gaming revenue in 2012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67892" y="2840495"/>
            <a:ext cx="3168352" cy="646331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Gambling/tourism driven economy</a:t>
            </a:r>
            <a:endParaRPr lang="en-US"/>
          </a:p>
        </p:txBody>
      </p:sp>
      <p:pic>
        <p:nvPicPr>
          <p:cNvPr id="1030" name="Picture 6" descr="Macau money: This chart - taken from The Economist - shows how much more revenue Macau makes compared to Las Vega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40495"/>
            <a:ext cx="29146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86024" y="3766066"/>
            <a:ext cx="3168352" cy="369332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smtClean="0"/>
              <a:t>28 million visitors in 2012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63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MACAU AND GAMBLING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Gambling </a:t>
            </a:r>
            <a:r>
              <a:rPr lang="en-US"/>
              <a:t>has been legal since the 19th century </a:t>
            </a:r>
            <a:r>
              <a:rPr lang="en-US" smtClean="0"/>
              <a:t>but… </a:t>
            </a:r>
          </a:p>
          <a:p>
            <a:r>
              <a:rPr lang="en-US" smtClean="0"/>
              <a:t>it </a:t>
            </a:r>
            <a:r>
              <a:rPr lang="en-US"/>
              <a:t>was not until the turn of the millennium that the gambling industry started to boom after the closing of the state monopoly </a:t>
            </a:r>
          </a:p>
          <a:p>
            <a:r>
              <a:rPr lang="en-US" smtClean="0"/>
              <a:t>Macau </a:t>
            </a:r>
            <a:r>
              <a:rPr lang="en-US"/>
              <a:t>surpassed Las Vegas as the world’s top gambling destination in 2006, and is now the biggest gambling center in the world measured in terms of </a:t>
            </a:r>
            <a:r>
              <a:rPr lang="en-US" smtClean="0"/>
              <a:t>turnover 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30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5251" y="620688"/>
            <a:ext cx="87833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“casino mecca of the world”</a:t>
            </a:r>
            <a:endParaRPr lang="en-US" sz="4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7648" y="1988840"/>
            <a:ext cx="84609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“The Best Casino Market On Earth”</a:t>
            </a:r>
            <a:endParaRPr lang="en-US" sz="32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8444" y="5589240"/>
            <a:ext cx="87596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“Vegas is the Macau of </a:t>
            </a:r>
            <a:r>
              <a:rPr lang="en-US" sz="3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America”</a:t>
            </a:r>
            <a:endParaRPr lang="en-US" sz="36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40611" y="4449306"/>
            <a:ext cx="61526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“VEGAS ON STEROIDS”</a:t>
            </a:r>
            <a:endParaRPr lang="en-US" sz="4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2982" y="3068960"/>
            <a:ext cx="764882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“What </a:t>
            </a:r>
            <a:r>
              <a:rPr lang="en-US" sz="3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happens in Vegas... </a:t>
            </a:r>
            <a:endParaRPr lang="en-US" sz="3200" b="1" cap="all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Is </a:t>
            </a:r>
            <a:r>
              <a:rPr lang="en-US" sz="3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nothing compared to </a:t>
            </a:r>
            <a:r>
              <a:rPr lang="en-US" sz="3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Macau”</a:t>
            </a:r>
            <a:r>
              <a:rPr lang="en-US" sz="20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 </a:t>
            </a:r>
            <a:endParaRPr lang="en-US" sz="2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595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4704" y="188640"/>
            <a:ext cx="12287244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68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A PROJECT IN THE MAKING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b="1" smtClean="0"/>
              <a:t>”Macau: A Film Ethnography on Gambling and Cityscape” (Jouhki &amp; Browne)</a:t>
            </a:r>
          </a:p>
          <a:p>
            <a:r>
              <a:rPr lang="en-US"/>
              <a:t>T</a:t>
            </a:r>
            <a:r>
              <a:rPr lang="en-US" smtClean="0"/>
              <a:t>here </a:t>
            </a:r>
            <a:r>
              <a:rPr lang="en-US"/>
              <a:t>are few studies that have applied visual anthropology and/or film ethnography to examine </a:t>
            </a:r>
            <a:r>
              <a:rPr lang="en-US" smtClean="0"/>
              <a:t>Macau </a:t>
            </a:r>
            <a:r>
              <a:rPr lang="en-US"/>
              <a:t>as a gambling </a:t>
            </a:r>
            <a:r>
              <a:rPr lang="en-US" smtClean="0"/>
              <a:t>city</a:t>
            </a:r>
          </a:p>
          <a:p>
            <a:r>
              <a:rPr lang="en-US" smtClean="0"/>
              <a:t>How gambling is viewed and experienced in Macau</a:t>
            </a:r>
          </a:p>
          <a:p>
            <a:r>
              <a:rPr lang="en-US" smtClean="0"/>
              <a:t>How Macau’s </a:t>
            </a:r>
            <a:r>
              <a:rPr lang="en-US"/>
              <a:t>public space is embedded with objects of gambling culture whether it be the actual gambling venues or related artifacts, advertising, monuments, gambling tourists etc. </a:t>
            </a:r>
            <a:endParaRPr lang="en-US" smtClean="0"/>
          </a:p>
          <a:p>
            <a:r>
              <a:rPr lang="en-US"/>
              <a:t>The project is ongoing and will result in a full-length ethnographic film documentary after the main fieldwork trip to Macao in 2014.</a:t>
            </a:r>
          </a:p>
        </p:txBody>
      </p:sp>
    </p:spTree>
    <p:extLst>
      <p:ext uri="{BB962C8B-B14F-4D97-AF65-F5344CB8AC3E}">
        <p14:creationId xmlns:p14="http://schemas.microsoft.com/office/powerpoint/2010/main" val="159116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199856"/>
          </a:xfrm>
        </p:spPr>
        <p:txBody>
          <a:bodyPr/>
          <a:lstStyle/>
          <a:p>
            <a:pPr algn="ctr"/>
            <a:r>
              <a:rPr lang="fi-FI" smtClean="0"/>
              <a:t>[10 minute film]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11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lisääti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lisääti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28003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8948" y="1846541"/>
            <a:ext cx="45191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400" b="1" smtClean="0">
                <a:latin typeface="Estrangelo Edessa" panose="03080600000000000000" pitchFamily="66" charset="0"/>
                <a:cs typeface="Estrangelo Edessa" panose="03080600000000000000" pitchFamily="66" charset="0"/>
              </a:rPr>
              <a:t>FINNISH FOUNDATION FOR GAMING RESEARCH</a:t>
            </a:r>
            <a:endParaRPr lang="en-US" sz="1400" b="1">
              <a:latin typeface="Estrangelo Edessa" panose="03080600000000000000" pitchFamily="66" charset="0"/>
              <a:cs typeface="Estrangelo Edessa" panose="03080600000000000000" pitchFamily="66" charset="0"/>
            </a:endParaRPr>
          </a:p>
        </p:txBody>
      </p:sp>
      <p:pic>
        <p:nvPicPr>
          <p:cNvPr id="1032" name="Picture 8" descr="https://www12.uta.fi/blogs/know-id/files/2010/05/jy_text_6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672" y="701929"/>
            <a:ext cx="3384376" cy="13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best-masters.com/logo_ecole/36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10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gtrc.ipm.edu.mo/gamingconference/images/logoip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05064"/>
            <a:ext cx="1728192" cy="204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31840" y="307722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b="1" smtClean="0"/>
              <a:t>THANK YOU!</a:t>
            </a:r>
            <a:endParaRPr lang="en-US" sz="2800" b="1"/>
          </a:p>
        </p:txBody>
      </p:sp>
    </p:spTree>
    <p:extLst>
      <p:ext uri="{BB962C8B-B14F-4D97-AF65-F5344CB8AC3E}">
        <p14:creationId xmlns:p14="http://schemas.microsoft.com/office/powerpoint/2010/main" val="315168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482</TotalTime>
  <Words>296</Words>
  <Application>Microsoft Office PowerPoint</Application>
  <PresentationFormat>On-screen Show (4:3)</PresentationFormat>
  <Paragraphs>42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Clarity</vt:lpstr>
      <vt:lpstr>Macau as a gambling city observations through visual anthropology</vt:lpstr>
      <vt:lpstr>PowerPoint Presentation</vt:lpstr>
      <vt:lpstr>PowerPoint Presentation</vt:lpstr>
      <vt:lpstr>MACAU AND GAMBLING</vt:lpstr>
      <vt:lpstr>PowerPoint Presentation</vt:lpstr>
      <vt:lpstr>PowerPoint Presentation</vt:lpstr>
      <vt:lpstr>A PROJECT IN THE MAKING</vt:lpstr>
      <vt:lpstr>[10 minute film]</vt:lpstr>
      <vt:lpstr>PowerPoint Presentation</vt:lpstr>
    </vt:vector>
  </TitlesOfParts>
  <Company>University of Jyväskylä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Macau as a gambling city observations through visual anthropology</dc:title>
  <dc:creator>Jouhki Jukka</dc:creator>
  <cp:lastModifiedBy>Jouhki Jukka</cp:lastModifiedBy>
  <cp:revision>17</cp:revision>
  <dcterms:created xsi:type="dcterms:W3CDTF">2013-11-13T12:19:53Z</dcterms:created>
  <dcterms:modified xsi:type="dcterms:W3CDTF">2013-11-29T07:36:58Z</dcterms:modified>
</cp:coreProperties>
</file>