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handoutMasterIdLst>
    <p:handoutMasterId r:id="rId23"/>
  </p:handoutMasterIdLst>
  <p:sldIdLst>
    <p:sldId id="256" r:id="rId2"/>
    <p:sldId id="257" r:id="rId3"/>
    <p:sldId id="272" r:id="rId4"/>
    <p:sldId id="286" r:id="rId5"/>
    <p:sldId id="287" r:id="rId6"/>
    <p:sldId id="273" r:id="rId7"/>
    <p:sldId id="288" r:id="rId8"/>
    <p:sldId id="277" r:id="rId9"/>
    <p:sldId id="274" r:id="rId10"/>
    <p:sldId id="278" r:id="rId11"/>
    <p:sldId id="279" r:id="rId12"/>
    <p:sldId id="264" r:id="rId13"/>
    <p:sldId id="266" r:id="rId14"/>
    <p:sldId id="280" r:id="rId15"/>
    <p:sldId id="281" r:id="rId16"/>
    <p:sldId id="282" r:id="rId17"/>
    <p:sldId id="283" r:id="rId18"/>
    <p:sldId id="284" r:id="rId19"/>
    <p:sldId id="269" r:id="rId20"/>
    <p:sldId id="276" r:id="rId21"/>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9138" autoAdjust="0"/>
  </p:normalViewPr>
  <p:slideViewPr>
    <p:cSldViewPr>
      <p:cViewPr varScale="1">
        <p:scale>
          <a:sx n="64" d="100"/>
          <a:sy n="64" d="100"/>
        </p:scale>
        <p:origin x="-68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418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4187"/>
          </a:xfrm>
          <a:prstGeom prst="rect">
            <a:avLst/>
          </a:prstGeom>
        </p:spPr>
        <p:txBody>
          <a:bodyPr vert="horz" lIns="91440" tIns="45720" rIns="91440" bIns="45720" rtlCol="0"/>
          <a:lstStyle>
            <a:lvl1pPr algn="r">
              <a:defRPr sz="1200"/>
            </a:lvl1pPr>
          </a:lstStyle>
          <a:p>
            <a:fld id="{CC947B5B-3818-4E75-924B-D7390EE56F95}" type="datetimeFigureOut">
              <a:rPr lang="zh-TW" altLang="en-US" smtClean="0"/>
              <a:pPr/>
              <a:t>2013/12/11</a:t>
            </a:fld>
            <a:endParaRPr lang="zh-TW" altLang="en-US"/>
          </a:p>
        </p:txBody>
      </p:sp>
      <p:sp>
        <p:nvSpPr>
          <p:cNvPr id="4" name="頁尾版面配置區 3"/>
          <p:cNvSpPr>
            <a:spLocks noGrp="1"/>
          </p:cNvSpPr>
          <p:nvPr>
            <p:ph type="ftr" sz="quarter" idx="2"/>
          </p:nvPr>
        </p:nvSpPr>
        <p:spPr>
          <a:xfrm>
            <a:off x="0" y="9378485"/>
            <a:ext cx="2946400" cy="4941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378485"/>
            <a:ext cx="2946400" cy="494187"/>
          </a:xfrm>
          <a:prstGeom prst="rect">
            <a:avLst/>
          </a:prstGeom>
        </p:spPr>
        <p:txBody>
          <a:bodyPr vert="horz" lIns="91440" tIns="45720" rIns="91440" bIns="45720" rtlCol="0" anchor="b"/>
          <a:lstStyle>
            <a:lvl1pPr algn="r">
              <a:defRPr sz="1200"/>
            </a:lvl1pPr>
          </a:lstStyle>
          <a:p>
            <a:fld id="{46B58376-FF37-4EFE-918D-CFD68506DBEE}" type="slidenum">
              <a:rPr lang="zh-TW" altLang="en-US" smtClean="0"/>
              <a:pPr/>
              <a:t>‹#›</a:t>
            </a:fld>
            <a:endParaRPr lang="zh-TW" altLang="en-US"/>
          </a:p>
        </p:txBody>
      </p:sp>
    </p:spTree>
    <p:extLst>
      <p:ext uri="{BB962C8B-B14F-4D97-AF65-F5344CB8AC3E}">
        <p14:creationId xmlns:p14="http://schemas.microsoft.com/office/powerpoint/2010/main" val="132249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2945659" cy="49371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4" y="1"/>
            <a:ext cx="2945659" cy="493712"/>
          </a:xfrm>
          <a:prstGeom prst="rect">
            <a:avLst/>
          </a:prstGeom>
        </p:spPr>
        <p:txBody>
          <a:bodyPr vert="horz" lIns="91440" tIns="45720" rIns="91440" bIns="45720" rtlCol="0"/>
          <a:lstStyle>
            <a:lvl1pPr algn="r">
              <a:defRPr sz="1200"/>
            </a:lvl1pPr>
          </a:lstStyle>
          <a:p>
            <a:fld id="{4F7403AE-A95E-4157-BA3A-3BE9C6D5D38A}" type="datetimeFigureOut">
              <a:rPr lang="zh-TW" altLang="en-US" smtClean="0"/>
              <a:pPr/>
              <a:t>2013/12/11</a:t>
            </a:fld>
            <a:endParaRPr lang="zh-TW" altLang="en-US"/>
          </a:p>
        </p:txBody>
      </p:sp>
      <p:sp>
        <p:nvSpPr>
          <p:cNvPr id="4" name="投影片圖像版面配置區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690269"/>
            <a:ext cx="5438140" cy="4443412"/>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 y="9378825"/>
            <a:ext cx="2945659" cy="49371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4" y="9378825"/>
            <a:ext cx="2945659" cy="493712"/>
          </a:xfrm>
          <a:prstGeom prst="rect">
            <a:avLst/>
          </a:prstGeom>
        </p:spPr>
        <p:txBody>
          <a:bodyPr vert="horz" lIns="91440" tIns="45720" rIns="91440" bIns="45720" rtlCol="0" anchor="b"/>
          <a:lstStyle>
            <a:lvl1pPr algn="r">
              <a:defRPr sz="1200"/>
            </a:lvl1pPr>
          </a:lstStyle>
          <a:p>
            <a:fld id="{CB2D2E55-52B5-46D0-BB20-EA1AB1C8742D}" type="slidenum">
              <a:rPr lang="zh-TW" altLang="en-US" smtClean="0"/>
              <a:pPr/>
              <a:t>‹#›</a:t>
            </a:fld>
            <a:endParaRPr lang="zh-TW" altLang="en-US"/>
          </a:p>
        </p:txBody>
      </p:sp>
    </p:spTree>
    <p:extLst>
      <p:ext uri="{BB962C8B-B14F-4D97-AF65-F5344CB8AC3E}">
        <p14:creationId xmlns:p14="http://schemas.microsoft.com/office/powerpoint/2010/main" val="285895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psychology.org.au/Assets/Files/APS-Gambling-Paper-2010.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2</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lnSpcReduction="10000"/>
          </a:bodyPr>
          <a:lstStyle/>
          <a:p>
            <a:r>
              <a:rPr lang="en-US" altLang="zh-TW" sz="1200" b="0" i="0" kern="1200" dirty="0" smtClean="0">
                <a:solidFill>
                  <a:schemeClr val="tx1"/>
                </a:solidFill>
                <a:latin typeface="+mn-lt"/>
                <a:ea typeface="+mn-ea"/>
                <a:cs typeface="+mn-cs"/>
              </a:rPr>
              <a:t>Gambling is illegal in Indonesia. This primarily stems from a devotion to the religion of Islam, which forbids activities such as gambling and drinking alcohol.</a:t>
            </a:r>
          </a:p>
          <a:p>
            <a:r>
              <a:rPr lang="en-US" altLang="zh-TW" sz="1200" b="0" i="0" kern="1200" dirty="0" smtClean="0">
                <a:solidFill>
                  <a:schemeClr val="tx1"/>
                </a:solidFill>
                <a:latin typeface="+mn-lt"/>
                <a:ea typeface="+mn-ea"/>
                <a:cs typeface="+mn-cs"/>
              </a:rPr>
              <a:t>In the past, Indonesia had a state-run lottery, but it drew protests from Muslim students and activists. They asserted that the poor citizens of the country were spending all their money on the lottery in an attempt to escape poverty. Others believed that lottery money was being funneled to the family of the country’s president at the time. For these reasons, the lottery was discontinued.</a:t>
            </a:r>
          </a:p>
          <a:p>
            <a:r>
              <a:rPr lang="en-US" altLang="zh-TW" sz="1200" b="0" i="0" kern="1200" dirty="0" smtClean="0">
                <a:solidFill>
                  <a:schemeClr val="tx1"/>
                </a:solidFill>
                <a:latin typeface="+mn-lt"/>
                <a:ea typeface="+mn-ea"/>
                <a:cs typeface="+mn-cs"/>
              </a:rPr>
              <a:t>In the northern province of Aceh, the punishment for illegal gambling is caning. In 2005, four women were found guilty of gambling, and each received seven strikes from a 1-meter long rattan cane. The punishment took place in front of a crowd of thousands. Earlier that year, 15 men were also caned for gambling.</a:t>
            </a:r>
          </a:p>
          <a:p>
            <a:r>
              <a:rPr lang="en-US" altLang="zh-TW" sz="1200" b="0" i="0" kern="1200" dirty="0" smtClean="0">
                <a:solidFill>
                  <a:schemeClr val="tx1"/>
                </a:solidFill>
                <a:latin typeface="+mn-lt"/>
                <a:ea typeface="+mn-ea"/>
                <a:cs typeface="+mn-cs"/>
              </a:rPr>
              <a:t> the punishment for illegal gambling is caning.</a:t>
            </a:r>
            <a:r>
              <a:rPr lang="en-US" altLang="zh-TW" sz="1400" dirty="0" smtClean="0"/>
              <a:t> </a:t>
            </a:r>
          </a:p>
          <a:p>
            <a:r>
              <a:rPr lang="en-US" altLang="zh-TW" sz="1400" dirty="0" smtClean="0"/>
              <a:t>14% not acceptable  for anyone</a:t>
            </a:r>
          </a:p>
          <a:p>
            <a:r>
              <a:rPr lang="en-US" altLang="zh-TW" sz="1400" dirty="0" smtClean="0"/>
              <a:t>Gambling violates Bible or Koran principles, </a:t>
            </a:r>
          </a:p>
          <a:p>
            <a:r>
              <a:rPr lang="en-US" altLang="zh-TW" sz="1400" dirty="0" smtClean="0"/>
              <a:t>Shaffer, Howard J., &amp; Martin, Ryan. ,2011)). Disordered Gambling: Etiology, Trajectory, and Clinical Considerations. </a:t>
            </a:r>
            <a:r>
              <a:rPr lang="en-US" altLang="zh-TW" sz="1400" i="1" dirty="0" smtClean="0"/>
              <a:t>Annual Review of Clinical Psychology, 7</a:t>
            </a:r>
            <a:r>
              <a:rPr lang="en-US" altLang="zh-TW" sz="1400" dirty="0" smtClean="0"/>
              <a:t>(1), null. </a:t>
            </a:r>
            <a:r>
              <a:rPr lang="en-US" altLang="zh-TW" sz="1400" dirty="0" err="1" smtClean="0"/>
              <a:t>doi</a:t>
            </a:r>
            <a:r>
              <a:rPr lang="en-US" altLang="zh-TW" sz="1400" dirty="0" smtClean="0"/>
              <a:t>: doi:10.1146/annurev-clinpsy-040510-143928</a:t>
            </a:r>
          </a:p>
          <a:p>
            <a:r>
              <a:rPr lang="en-US" altLang="zh-TW" sz="1400" u="sng" dirty="0" smtClean="0"/>
              <a:t>Rickwood, Debra, Blaszczynski, Alex, Delfabbro, Paul, Dowling, </a:t>
            </a:r>
            <a:r>
              <a:rPr lang="en-US" altLang="zh-TW" sz="1400" u="sng" dirty="0" err="1" smtClean="0"/>
              <a:t>Nicki</a:t>
            </a:r>
            <a:r>
              <a:rPr lang="en-US" altLang="zh-TW" sz="1400" u="sng" dirty="0" smtClean="0"/>
              <a:t>, &amp; Heading, Katharine (2010). The psychology of gambling Retrieved from </a:t>
            </a:r>
            <a:r>
              <a:rPr lang="en-US" altLang="zh-TW" sz="1400" u="sng" dirty="0" smtClean="0">
                <a:hlinkClick r:id="rId3"/>
              </a:rPr>
              <a:t>http://www.psychology.org.au/Assets/Files/APS-Gambling-Paper-2010.pdf</a:t>
            </a:r>
            <a:endParaRPr lang="en-US" altLang="zh-TW" sz="1400" u="sng" dirty="0" smtClean="0"/>
          </a:p>
          <a:p>
            <a:r>
              <a:rPr lang="en-US" altLang="zh-TW" sz="1400" dirty="0" smtClean="0"/>
              <a:t>Hodgins, David C., </a:t>
            </a:r>
            <a:r>
              <a:rPr lang="en-US" altLang="zh-TW" sz="1400" dirty="0" err="1" smtClean="0"/>
              <a:t>Stea</a:t>
            </a:r>
            <a:r>
              <a:rPr lang="en-US" altLang="zh-TW" sz="1400" dirty="0" smtClean="0"/>
              <a:t>, Jonathan N., &amp; Grant, Jon E. (2011). Gambling disorders. </a:t>
            </a:r>
            <a:r>
              <a:rPr lang="en-US" altLang="zh-TW" sz="1400" i="1" dirty="0" smtClean="0"/>
              <a:t>The Lancet</a:t>
            </a:r>
            <a:r>
              <a:rPr lang="en-US" altLang="zh-TW" sz="1400" dirty="0" smtClean="0"/>
              <a:t>. </a:t>
            </a:r>
            <a:endParaRPr lang="zh-TW" altLang="zh-TW" sz="1400" dirty="0" smtClean="0"/>
          </a:p>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3</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smtClean="0"/>
              <a:t>Problem gambling has been the focus of gambling studies(Shaffer &amp; Martin, 2011, </a:t>
            </a:r>
            <a:r>
              <a:rPr lang="en-US" altLang="zh-TW" sz="1200" dirty="0" err="1" smtClean="0"/>
              <a:t>Hodgins</a:t>
            </a:r>
            <a:r>
              <a:rPr lang="en-US" altLang="zh-TW" sz="1200" dirty="0" smtClean="0"/>
              <a:t>, </a:t>
            </a:r>
            <a:r>
              <a:rPr lang="en-US" altLang="zh-TW" sz="1200" dirty="0" err="1" smtClean="0"/>
              <a:t>Stea</a:t>
            </a:r>
            <a:r>
              <a:rPr lang="en-US" altLang="zh-TW" sz="1200" dirty="0" smtClean="0"/>
              <a:t> &amp; Grant, 2011).</a:t>
            </a:r>
          </a:p>
          <a:p>
            <a:endParaRPr lang="zh-HK"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6</a:t>
            </a:fld>
            <a:endParaRPr lang="zh-TW" altLang="en-US"/>
          </a:p>
        </p:txBody>
      </p:sp>
    </p:spTree>
    <p:extLst>
      <p:ext uri="{BB962C8B-B14F-4D97-AF65-F5344CB8AC3E}">
        <p14:creationId xmlns:p14="http://schemas.microsoft.com/office/powerpoint/2010/main" val="3853945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(Procidano, M. E., &amp; Heller, K. (1983). Measures of perceived social support from friends and from family: Three validations studies. American Journal of Community Psychology, 11(1), 1-24. </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kern="1200" dirty="0" smtClean="0">
                <a:solidFill>
                  <a:schemeClr val="tx1"/>
                </a:solidFill>
                <a:latin typeface="+mn-lt"/>
                <a:ea typeface="+mn-ea"/>
                <a:cs typeface="+mn-cs"/>
              </a:rPr>
              <a:t>Goldberg, D. P., </a:t>
            </a:r>
            <a:r>
              <a:rPr lang="en-US" altLang="zh-TW" sz="1200" kern="1200" dirty="0" err="1" smtClean="0">
                <a:solidFill>
                  <a:schemeClr val="tx1"/>
                </a:solidFill>
                <a:latin typeface="+mn-lt"/>
                <a:ea typeface="+mn-ea"/>
                <a:cs typeface="+mn-cs"/>
              </a:rPr>
              <a:t>Gater</a:t>
            </a:r>
            <a:r>
              <a:rPr lang="en-US" altLang="zh-TW" sz="1200" kern="1200" dirty="0" smtClean="0">
                <a:solidFill>
                  <a:schemeClr val="tx1"/>
                </a:solidFill>
                <a:latin typeface="+mn-lt"/>
                <a:ea typeface="+mn-ea"/>
                <a:cs typeface="+mn-cs"/>
              </a:rPr>
              <a:t>, R., Sartorius, N., </a:t>
            </a:r>
            <a:r>
              <a:rPr lang="en-US" altLang="zh-TW" sz="1200" kern="1200" dirty="0" err="1" smtClean="0">
                <a:solidFill>
                  <a:schemeClr val="tx1"/>
                </a:solidFill>
                <a:latin typeface="+mn-lt"/>
                <a:ea typeface="+mn-ea"/>
                <a:cs typeface="+mn-cs"/>
              </a:rPr>
              <a:t>Ustun</a:t>
            </a:r>
            <a:r>
              <a:rPr lang="en-US" altLang="zh-TW" sz="1200" kern="1200" dirty="0" smtClean="0">
                <a:solidFill>
                  <a:schemeClr val="tx1"/>
                </a:solidFill>
                <a:latin typeface="+mn-lt"/>
                <a:ea typeface="+mn-ea"/>
                <a:cs typeface="+mn-cs"/>
              </a:rPr>
              <a:t>, T. B., </a:t>
            </a:r>
            <a:r>
              <a:rPr lang="en-US" altLang="zh-TW" sz="1200" kern="1200" dirty="0" err="1" smtClean="0">
                <a:solidFill>
                  <a:schemeClr val="tx1"/>
                </a:solidFill>
                <a:latin typeface="+mn-lt"/>
                <a:ea typeface="+mn-ea"/>
                <a:cs typeface="+mn-cs"/>
              </a:rPr>
              <a:t>Piccinelli</a:t>
            </a:r>
            <a:r>
              <a:rPr lang="en-US" altLang="zh-TW" sz="1200" kern="1200" dirty="0" smtClean="0">
                <a:solidFill>
                  <a:schemeClr val="tx1"/>
                </a:solidFill>
                <a:latin typeface="+mn-lt"/>
                <a:ea typeface="+mn-ea"/>
                <a:cs typeface="+mn-cs"/>
              </a:rPr>
              <a:t>, M., </a:t>
            </a:r>
            <a:r>
              <a:rPr lang="en-US" altLang="zh-TW" sz="1200" kern="1200" dirty="0" err="1" smtClean="0">
                <a:solidFill>
                  <a:schemeClr val="tx1"/>
                </a:solidFill>
                <a:latin typeface="+mn-lt"/>
                <a:ea typeface="+mn-ea"/>
                <a:cs typeface="+mn-cs"/>
              </a:rPr>
              <a:t>Gureje</a:t>
            </a:r>
            <a:r>
              <a:rPr lang="en-US" altLang="zh-TW" sz="1200" kern="1200" dirty="0" smtClean="0">
                <a:solidFill>
                  <a:schemeClr val="tx1"/>
                </a:solidFill>
                <a:latin typeface="+mn-lt"/>
                <a:ea typeface="+mn-ea"/>
                <a:cs typeface="+mn-cs"/>
              </a:rPr>
              <a:t>, O., &amp; </a:t>
            </a:r>
            <a:r>
              <a:rPr lang="en-US" altLang="zh-TW" sz="1200" kern="1200" dirty="0" err="1" smtClean="0">
                <a:solidFill>
                  <a:schemeClr val="tx1"/>
                </a:solidFill>
                <a:latin typeface="+mn-lt"/>
                <a:ea typeface="+mn-ea"/>
                <a:cs typeface="+mn-cs"/>
              </a:rPr>
              <a:t>Rutter</a:t>
            </a:r>
            <a:r>
              <a:rPr lang="en-US" altLang="zh-TW" sz="1200" kern="1200" dirty="0" smtClean="0">
                <a:solidFill>
                  <a:schemeClr val="tx1"/>
                </a:solidFill>
                <a:latin typeface="+mn-lt"/>
                <a:ea typeface="+mn-ea"/>
                <a:cs typeface="+mn-cs"/>
              </a:rPr>
              <a:t>, C. (1997). The validity of two versions of the GHQ in the WHO study of mental illness in general health care. Psychological Medicine, 27 (1), 191-197 </a:t>
            </a:r>
            <a:endParaRPr lang="zh-TW" altLang="zh-TW" sz="1200" kern="1200" dirty="0" smtClean="0">
              <a:solidFill>
                <a:schemeClr val="tx1"/>
              </a:solidFill>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8</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The</a:t>
            </a:r>
            <a:r>
              <a:rPr lang="en-US" altLang="zh-TW" baseline="0" dirty="0" smtClean="0"/>
              <a:t> gambling participation rate is lower that Gambling Behavior Survey55.9%(</a:t>
            </a:r>
            <a:r>
              <a:rPr lang="en-US" altLang="zh-TW" sz="1200" dirty="0" err="1" smtClean="0"/>
              <a:t>Ozorio</a:t>
            </a:r>
            <a:r>
              <a:rPr lang="en-US" altLang="zh-TW" sz="1200" dirty="0" smtClean="0"/>
              <a:t>, </a:t>
            </a:r>
            <a:r>
              <a:rPr lang="en-US" altLang="zh-TW" sz="1200" dirty="0" err="1" smtClean="0"/>
              <a:t>Bernadete</a:t>
            </a:r>
            <a:r>
              <a:rPr lang="en-US" altLang="zh-TW" sz="1200" dirty="0" smtClean="0"/>
              <a:t> and Fong, Ka Chio, </a:t>
            </a:r>
            <a:r>
              <a:rPr lang="en-US" altLang="zh-TW" baseline="0" dirty="0" smtClean="0"/>
              <a:t>2010), but similar to 41.87%</a:t>
            </a:r>
            <a:r>
              <a:rPr lang="en-US" altLang="zh-TW" sz="1200" dirty="0" smtClean="0"/>
              <a:t>Vong, </a:t>
            </a:r>
            <a:r>
              <a:rPr lang="en-US" altLang="zh-TW" sz="1200" dirty="0" err="1" smtClean="0"/>
              <a:t>Chuk</a:t>
            </a:r>
            <a:r>
              <a:rPr lang="en-US" altLang="zh-TW" sz="1200" dirty="0" smtClean="0"/>
              <a:t> Kwan  Fanny(2004)</a:t>
            </a:r>
            <a:r>
              <a:rPr lang="en-US" altLang="zh-TW" baseline="0" dirty="0" smtClean="0"/>
              <a:t> </a:t>
            </a:r>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10</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11</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t>家</a:t>
            </a:r>
            <a:r>
              <a:rPr lang="zh-TW" altLang="zh-TW" sz="1200" dirty="0" smtClean="0"/>
              <a:t>庭支持量表滿分</a:t>
            </a:r>
            <a:r>
              <a:rPr lang="en-US" altLang="zh-TW" sz="1200" dirty="0" smtClean="0"/>
              <a:t>20</a:t>
            </a:r>
            <a:r>
              <a:rPr lang="zh-TW" altLang="zh-TW" sz="1200" dirty="0" smtClean="0"/>
              <a:t>分，得分越高，說明受訪者感知的家庭支持越高。</a:t>
            </a:r>
            <a:r>
              <a:rPr lang="zh-CN" altLang="en-US" sz="1200" dirty="0" smtClean="0"/>
              <a:t>文獻中</a:t>
            </a:r>
            <a:r>
              <a:rPr lang="zh-TW" altLang="zh-TW" sz="1200" dirty="0" smtClean="0"/>
              <a:t>非臨床樣本</a:t>
            </a:r>
            <a:r>
              <a:rPr lang="zh-CN" altLang="en-US" sz="1200" dirty="0" smtClean="0"/>
              <a:t>在</a:t>
            </a:r>
            <a:r>
              <a:rPr lang="en-US" altLang="zh-TW" sz="1200" dirty="0" smtClean="0"/>
              <a:t>11.60-14.28</a:t>
            </a:r>
            <a:r>
              <a:rPr lang="zh-TW" altLang="zh-TW" sz="1200" dirty="0" smtClean="0"/>
              <a:t>之間，總平均值為</a:t>
            </a:r>
            <a:r>
              <a:rPr lang="en-US" altLang="zh-TW" sz="1200" dirty="0" smtClean="0"/>
              <a:t>12.70</a:t>
            </a:r>
            <a:r>
              <a:rPr lang="zh-TW" altLang="zh-TW" sz="1200" dirty="0" smtClean="0"/>
              <a:t>，而臨床樣本在</a:t>
            </a:r>
            <a:r>
              <a:rPr lang="en-US" altLang="zh-TW" sz="1200" dirty="0" smtClean="0"/>
              <a:t>7.19-11.34</a:t>
            </a:r>
            <a:r>
              <a:rPr lang="zh-TW" altLang="zh-TW" sz="1200" dirty="0" smtClean="0"/>
              <a:t>之間，總平均值為</a:t>
            </a:r>
            <a:r>
              <a:rPr lang="en-US" altLang="zh-TW" sz="1200" dirty="0" smtClean="0"/>
              <a:t>9.25</a:t>
            </a:r>
            <a:r>
              <a:rPr lang="zh-TW" altLang="zh-TW" sz="1200" dirty="0" smtClean="0"/>
              <a:t>，兩者差異具顯著性。</a:t>
            </a:r>
            <a:endParaRPr lang="zh-TW" altLang="en-US" sz="1200" dirty="0" smtClean="0"/>
          </a:p>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12</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14</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CB2D2E55-52B5-46D0-BB20-EA1AB1C8742D}" type="slidenum">
              <a:rPr lang="zh-TW" altLang="en-US" smtClean="0"/>
              <a:pPr/>
              <a:t>16</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0" i="0" baseline="0">
                <a:latin typeface="Times New Roman" pitchFamily="18" charset="0"/>
                <a:ea typeface="+mn-ea"/>
                <a:cs typeface="Times New Roman" panose="02020603050405020304" pitchFamily="18" charset="0"/>
              </a:defRPr>
            </a:lvl1pPr>
          </a:lstStyle>
          <a:p>
            <a:r>
              <a:rPr kumimoji="0" lang="zh-TW" altLang="en-US" dirty="0" smtClean="0"/>
              <a:t>按一下以編輯母片標題樣式</a:t>
            </a:r>
            <a:endParaRPr kumimoji="0" lang="en-US" dirty="0"/>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0" i="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dirty="0" smtClean="0"/>
              <a:t>按一下以編輯母片副標題樣式</a:t>
            </a:r>
            <a:endParaRPr kumimoji="0" lang="en-US" dirty="0"/>
          </a:p>
        </p:txBody>
      </p:sp>
      <p:sp>
        <p:nvSpPr>
          <p:cNvPr id="28" name="日期版面配置區 27"/>
          <p:cNvSpPr>
            <a:spLocks noGrp="1"/>
          </p:cNvSpPr>
          <p:nvPr>
            <p:ph type="dt" sz="half" idx="10"/>
          </p:nvPr>
        </p:nvSpPr>
        <p:spPr bwMode="auto">
          <a:xfrm rot="5400000">
            <a:off x="7764621" y="1174097"/>
            <a:ext cx="2286000" cy="381000"/>
          </a:xfrm>
        </p:spPr>
        <p:txBody>
          <a:bodyPr/>
          <a:lstStyle/>
          <a:p>
            <a:fld id="{E6F9B8CD-342D-4579-98EC-A8FD6B7370E1}" type="datetimeFigureOut">
              <a:rPr lang="en-US" smtClean="0"/>
              <a:pPr/>
              <a:t>12/11/2013</a:t>
            </a:fld>
            <a:endParaRPr lang="en-US" dirty="0"/>
          </a:p>
        </p:txBody>
      </p:sp>
      <p:sp>
        <p:nvSpPr>
          <p:cNvPr id="17" name="頁尾版面配置區 16"/>
          <p:cNvSpPr>
            <a:spLocks noGrp="1"/>
          </p:cNvSpPr>
          <p:nvPr>
            <p:ph type="ftr" sz="quarter" idx="11"/>
          </p:nvPr>
        </p:nvSpPr>
        <p:spPr bwMode="auto">
          <a:xfrm rot="5400000">
            <a:off x="7077269" y="4181669"/>
            <a:ext cx="3657600" cy="384048"/>
          </a:xfrm>
        </p:spPr>
        <p:txBody>
          <a:bodyPr/>
          <a:lstStyle/>
          <a:p>
            <a:endParaRPr kumimoji="0" lang="en-US" dirty="0"/>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1325544" y="4928702"/>
            <a:ext cx="609600" cy="517524"/>
          </a:xfrm>
        </p:spPr>
        <p:txBody>
          <a:bodyPr/>
          <a:lstStyle/>
          <a:p>
            <a:fld id="{2BBB5E19-F10A-4C2F-BF6F-11C513378A2E}" type="slidenum">
              <a:rPr kumimoji="0" lang="en-US" smtClean="0"/>
              <a:pPr/>
              <a:t>‹#›</a:t>
            </a:fld>
            <a:endParaRPr kumimoji="0" lang="en-US" dirty="0"/>
          </a:p>
        </p:txBody>
      </p:sp>
      <p:pic>
        <p:nvPicPr>
          <p:cNvPr id="30" name="Picture 2"/>
          <p:cNvPicPr>
            <a:picLocks noChangeAspect="1" noChangeArrowheads="1"/>
          </p:cNvPicPr>
          <p:nvPr userDrawn="1"/>
        </p:nvPicPr>
        <p:blipFill>
          <a:blip r:embed="rId2" cstate="print"/>
          <a:srcRect/>
          <a:stretch>
            <a:fillRect/>
          </a:stretch>
        </p:blipFill>
        <p:spPr bwMode="auto">
          <a:xfrm>
            <a:off x="8072462" y="214290"/>
            <a:ext cx="658812" cy="781050"/>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aseline="0">
                <a:latin typeface="Times New Roman" panose="02020603050405020304" pitchFamily="18" charset="0"/>
                <a:cs typeface="Times New Roman" panose="02020603050405020304" pitchFamily="18" charset="0"/>
              </a:defRPr>
            </a:lvl1pPr>
          </a:lstStyle>
          <a:p>
            <a:r>
              <a:rPr kumimoji="0" lang="zh-TW" altLang="en-US" dirty="0" smtClean="0"/>
              <a:t>按一下以編輯母片標題樣式</a:t>
            </a:r>
            <a:endParaRPr kumimoji="0" lang="en-US" dirty="0"/>
          </a:p>
        </p:txBody>
      </p:sp>
      <p:sp>
        <p:nvSpPr>
          <p:cNvPr id="8" name="內容版面配置區 7"/>
          <p:cNvSpPr>
            <a:spLocks noGrp="1"/>
          </p:cNvSpPr>
          <p:nvPr>
            <p:ph sz="quarter" idx="1"/>
          </p:nvPr>
        </p:nvSpPr>
        <p:spPr>
          <a:xfrm>
            <a:off x="457200" y="1600200"/>
            <a:ext cx="7467600" cy="487375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4"/>
          </p:nvPr>
        </p:nvSpPr>
        <p:spPr/>
        <p:txBody>
          <a:bodyPr rtlCol="0"/>
          <a:lstStyle/>
          <a:p>
            <a:pPr algn="r" eaLnBrk="1" latinLnBrk="0" hangingPunct="1"/>
            <a:fld id="{E6F9B8CD-342D-4579-98EC-A8FD6B7370E1}" type="datetimeFigureOut">
              <a:rPr lang="en-US" smtClean="0"/>
              <a:pPr algn="r" eaLnBrk="1" latinLnBrk="0" hangingPunct="1"/>
              <a:t>12/11/2013</a:t>
            </a:fld>
            <a:endParaRPr lang="en-US"/>
          </a:p>
        </p:txBody>
      </p:sp>
      <p:sp>
        <p:nvSpPr>
          <p:cNvPr id="9" name="投影片編號版面配置區 8"/>
          <p:cNvSpPr>
            <a:spLocks noGrp="1"/>
          </p:cNvSpPr>
          <p:nvPr>
            <p:ph type="sldNum" sz="quarter" idx="15"/>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a:p>
        </p:txBody>
      </p:sp>
      <p:sp>
        <p:nvSpPr>
          <p:cNvPr id="10" name="頁尾版面配置區 9"/>
          <p:cNvSpPr>
            <a:spLocks noGrp="1"/>
          </p:cNvSpPr>
          <p:nvPr>
            <p:ph type="ftr" sz="quarter" idx="16"/>
          </p:nvPr>
        </p:nvSpPr>
        <p:spPr/>
        <p:txBody>
          <a:bodyPr rtlCol="0"/>
          <a:lstStyle/>
          <a:p>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pPr algn="r" eaLnBrk="1" latinLnBrk="0" hangingPunct="1"/>
            <a:fld id="{E6F9B8CD-342D-4579-98EC-A8FD6B7370E1}" type="datetimeFigureOut">
              <a:rPr lang="en-US" smtClean="0"/>
              <a:pPr algn="r" eaLnBrk="1" latinLnBrk="0" hangingPunct="1"/>
              <a:t>12/11/2013</a:t>
            </a:fld>
            <a:endParaRPr lang="en-US"/>
          </a:p>
        </p:txBody>
      </p:sp>
      <p:sp>
        <p:nvSpPr>
          <p:cNvPr id="7" name="投影片編號版面配置區 6"/>
          <p:cNvSpPr>
            <a:spLocks noGrp="1"/>
          </p:cNvSpPr>
          <p:nvPr>
            <p:ph type="sldNum" sz="quarter" idx="11"/>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a:p>
        </p:txBody>
      </p:sp>
      <p:sp>
        <p:nvSpPr>
          <p:cNvPr id="8" name="頁尾版面配置區 7"/>
          <p:cNvSpPr>
            <a:spLocks noGrp="1"/>
          </p:cNvSpPr>
          <p:nvPr>
            <p:ph type="ftr" sz="quarter" idx="12"/>
          </p:nvPr>
        </p:nvSpPr>
        <p:spPr/>
        <p:txBody>
          <a:bodyPr rtlCol="0"/>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dirty="0" smtClean="0"/>
              <a:t>按一下以編輯母片標題樣式</a:t>
            </a:r>
            <a:endParaRPr kumimoji="0" lang="en-US" dirty="0"/>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dirty="0" smtClean="0"/>
              <a:t>按一下以編輯母片文字樣式</a:t>
            </a:r>
          </a:p>
          <a:p>
            <a:pPr lvl="1" eaLnBrk="1" latinLnBrk="0" hangingPunct="1"/>
            <a:r>
              <a:rPr kumimoji="0" lang="zh-TW" altLang="en-US" dirty="0" smtClean="0"/>
              <a:t>第二層</a:t>
            </a:r>
          </a:p>
          <a:p>
            <a:pPr lvl="2" eaLnBrk="1" latinLnBrk="0" hangingPunct="1"/>
            <a:r>
              <a:rPr kumimoji="0" lang="zh-TW" altLang="en-US" dirty="0" smtClean="0"/>
              <a:t>第三層</a:t>
            </a:r>
          </a:p>
          <a:p>
            <a:pPr lvl="3" eaLnBrk="1" latinLnBrk="0" hangingPunct="1"/>
            <a:r>
              <a:rPr kumimoji="0" lang="zh-TW" altLang="en-US" dirty="0" smtClean="0"/>
              <a:t>第四層</a:t>
            </a:r>
          </a:p>
          <a:p>
            <a:pPr lvl="4" eaLnBrk="1" latinLnBrk="0" hangingPunct="1"/>
            <a:r>
              <a:rPr kumimoji="0" lang="zh-TW" altLang="en-US" dirty="0" smtClean="0"/>
              <a:t>第五層</a:t>
            </a:r>
            <a:endParaRPr kumimoji="0" lang="en-US" dirty="0"/>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lgn="r" eaLnBrk="1" latinLnBrk="0" hangingPunct="1"/>
            <a:fld id="{E6F9B8CD-342D-4579-98EC-A8FD6B7370E1}" type="datetimeFigureOut">
              <a:rPr lang="en-US" smtClean="0"/>
              <a:pPr algn="r" eaLnBrk="1" latinLnBrk="0" hangingPunct="1"/>
              <a:t>12/11/2013</a:t>
            </a:fld>
            <a:endParaRPr lang="en-US" dirty="0">
              <a:solidFill>
                <a:schemeClr val="tx2"/>
              </a:solidFill>
            </a:endParaRPr>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lgn="l" eaLnBrk="1" latinLnBrk="0" hangingPunct="1"/>
            <a:endParaRPr kumimoji="0" lang="en-US" dirty="0">
              <a:solidFill>
                <a:schemeClr val="tx2"/>
              </a:solidFill>
            </a:endParaRPr>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lgn="ctr" eaLnBrk="1" latinLnBrk="0" hangingPunct="1"/>
            <a:fld id="{2BBB5E19-F10A-4C2F-BF6F-11C513378A2E}" type="slidenum">
              <a:rPr kumimoji="0" lang="en-US" smtClean="0"/>
              <a:pPr algn="ctr" eaLnBrk="1" latinLnBrk="0" hangingPunct="1"/>
              <a:t>‹#›</a:t>
            </a:fld>
            <a:endParaRPr kumimoji="0" lang="en-US" sz="1400" b="1" dirty="0">
              <a:solidFill>
                <a:srgbClr val="FFFFFF"/>
              </a:solidFill>
            </a:endParaRPr>
          </a:p>
        </p:txBody>
      </p:sp>
      <p:pic>
        <p:nvPicPr>
          <p:cNvPr id="1026" name="Picture 2"/>
          <p:cNvPicPr>
            <a:picLocks noChangeAspect="1" noChangeArrowheads="1"/>
          </p:cNvPicPr>
          <p:nvPr/>
        </p:nvPicPr>
        <p:blipFill>
          <a:blip r:embed="rId5" cstate="print"/>
          <a:srcRect/>
          <a:stretch>
            <a:fillRect/>
          </a:stretch>
        </p:blipFill>
        <p:spPr bwMode="auto">
          <a:xfrm>
            <a:off x="8072462" y="214290"/>
            <a:ext cx="658812" cy="781050"/>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8" r:id="rId3"/>
  </p:sldLayoutIdLst>
  <p:txStyles>
    <p:titleStyle>
      <a:lvl1pPr algn="l" rtl="0" eaLnBrk="1" latinLnBrk="0" hangingPunct="1">
        <a:spcBef>
          <a:spcPct val="0"/>
        </a:spcBef>
        <a:buNone/>
        <a:defRPr kumimoji="0" sz="3000" b="0" kern="1200" cap="small" baseline="0">
          <a:solidFill>
            <a:schemeClr val="tx2"/>
          </a:solidFill>
          <a:latin typeface="Times New Roman" pitchFamily="18" charset="0"/>
          <a:ea typeface="新細明體" pitchFamily="18" charset="-120"/>
          <a:cs typeface="Times New Roman" panose="02020603050405020304" pitchFamily="18" charset="0"/>
        </a:defRPr>
      </a:lvl1pPr>
    </p:titleStyle>
    <p:bodyStyle>
      <a:lvl1pPr marL="274320" indent="-274320" algn="l" rtl="0" eaLnBrk="1" latinLnBrk="0" hangingPunct="1">
        <a:spcBef>
          <a:spcPts val="600"/>
        </a:spcBef>
        <a:buClr>
          <a:schemeClr val="accent1"/>
        </a:buClr>
        <a:buSzPct val="70000"/>
        <a:buFont typeface="Wingdings"/>
        <a:buChar char=""/>
        <a:defRPr kumimoji="0" sz="2400" kern="1200" baseline="0">
          <a:solidFill>
            <a:schemeClr val="tx1"/>
          </a:solidFill>
          <a:latin typeface="Times New Roman" pitchFamily="18" charset="0"/>
          <a:ea typeface="新細明體" pitchFamily="18" charset="-120"/>
          <a:cs typeface="+mn-cs"/>
        </a:defRPr>
      </a:lvl1pPr>
      <a:lvl2pPr marL="640080" indent="-274320" algn="l" rtl="0" eaLnBrk="1" latinLnBrk="0" hangingPunct="1">
        <a:spcBef>
          <a:spcPct val="20000"/>
        </a:spcBef>
        <a:buClr>
          <a:schemeClr val="accent1"/>
        </a:buClr>
        <a:buSzPct val="80000"/>
        <a:buFont typeface="Wingdings 2"/>
        <a:buChar char=""/>
        <a:defRPr kumimoji="0" sz="2100" kern="1200" baseline="0">
          <a:solidFill>
            <a:schemeClr val="tx1"/>
          </a:solidFill>
          <a:latin typeface="Times New Roman" pitchFamily="18" charset="0"/>
          <a:ea typeface="新細明體" pitchFamily="18" charset="-120"/>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baseline="0">
          <a:solidFill>
            <a:schemeClr val="tx1"/>
          </a:solidFill>
          <a:latin typeface="Times New Roman" pitchFamily="18" charset="0"/>
          <a:ea typeface="新細明體" pitchFamily="18" charset="-120"/>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baseline="0">
          <a:solidFill>
            <a:schemeClr val="tx1"/>
          </a:solidFill>
          <a:latin typeface="Times New Roman" pitchFamily="18" charset="0"/>
          <a:ea typeface="新細明體" pitchFamily="18" charset="-120"/>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baseline="0">
          <a:solidFill>
            <a:schemeClr val="tx1"/>
          </a:solidFill>
          <a:latin typeface="Times New Roman" pitchFamily="18" charset="0"/>
          <a:ea typeface="新細明體" pitchFamily="18" charset="-120"/>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thejakartaglobe.com/news/police-officer-publicly-caned-in-aceh-for-gambling/attachment/20100715180147274_preview/"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971600" y="1340768"/>
            <a:ext cx="7992888" cy="1643074"/>
          </a:xfrm>
        </p:spPr>
        <p:txBody>
          <a:bodyPr>
            <a:noAutofit/>
          </a:bodyPr>
          <a:lstStyle/>
          <a:p>
            <a:pPr lvl="0" algn="ctr"/>
            <a:r>
              <a:rPr lang="en-US" altLang="zh-MO" sz="3600" dirty="0">
                <a:solidFill>
                  <a:schemeClr val="tx1"/>
                </a:solidFill>
              </a:rPr>
              <a:t>The Impact of </a:t>
            </a:r>
            <a:r>
              <a:rPr lang="en-US" altLang="zh-MO" sz="3600" dirty="0" smtClean="0">
                <a:solidFill>
                  <a:schemeClr val="tx1"/>
                </a:solidFill>
              </a:rPr>
              <a:t>Non-problem Gambling </a:t>
            </a:r>
            <a:r>
              <a:rPr lang="en-US" altLang="zh-MO" sz="3600" dirty="0">
                <a:solidFill>
                  <a:schemeClr val="tx1"/>
                </a:solidFill>
              </a:rPr>
              <a:t>on </a:t>
            </a:r>
            <a:r>
              <a:rPr lang="en-US" altLang="zh-MO" sz="3600" dirty="0" smtClean="0">
                <a:solidFill>
                  <a:schemeClr val="tx1"/>
                </a:solidFill>
              </a:rPr>
              <a:t>Gamblers</a:t>
            </a:r>
            <a:endParaRPr lang="zh-TW" altLang="en-US" sz="3600" dirty="0">
              <a:solidFill>
                <a:schemeClr val="tx1"/>
              </a:solidFill>
              <a:latin typeface="+mn-ea"/>
            </a:endParaRPr>
          </a:p>
        </p:txBody>
      </p:sp>
      <p:sp>
        <p:nvSpPr>
          <p:cNvPr id="3" name="副標題 2"/>
          <p:cNvSpPr>
            <a:spLocks noGrp="1"/>
          </p:cNvSpPr>
          <p:nvPr>
            <p:ph type="subTitle" idx="1"/>
          </p:nvPr>
        </p:nvSpPr>
        <p:spPr>
          <a:xfrm>
            <a:off x="1907704" y="3645024"/>
            <a:ext cx="6696744" cy="2736304"/>
          </a:xfrm>
        </p:spPr>
        <p:txBody>
          <a:bodyPr>
            <a:normAutofit/>
          </a:bodyPr>
          <a:lstStyle/>
          <a:p>
            <a:pPr algn="ctr"/>
            <a:r>
              <a:rPr lang="en-US" altLang="zh-TW" sz="2600" dirty="0" err="1" smtClean="0">
                <a:solidFill>
                  <a:schemeClr val="tx1"/>
                </a:solidFill>
              </a:rPr>
              <a:t>Guihai</a:t>
            </a:r>
            <a:r>
              <a:rPr lang="en-US" altLang="zh-TW" sz="2600" dirty="0" smtClean="0">
                <a:solidFill>
                  <a:schemeClr val="tx1"/>
                </a:solidFill>
              </a:rPr>
              <a:t> (Samuel) Huang, Ph.D.</a:t>
            </a:r>
          </a:p>
          <a:p>
            <a:pPr algn="ctr"/>
            <a:endParaRPr lang="en-US" altLang="zh-TW" sz="2600" dirty="0" smtClean="0">
              <a:solidFill>
                <a:schemeClr val="tx1"/>
              </a:solidFill>
            </a:endParaRPr>
          </a:p>
          <a:p>
            <a:pPr algn="ctr"/>
            <a:r>
              <a:rPr lang="en-US" altLang="zh-TW" sz="2600" dirty="0" smtClean="0">
                <a:solidFill>
                  <a:schemeClr val="tx1"/>
                </a:solidFill>
              </a:rPr>
              <a:t>APCG2013</a:t>
            </a:r>
          </a:p>
          <a:p>
            <a:pPr algn="ctr"/>
            <a:r>
              <a:rPr lang="en-US" altLang="zh-TW" sz="2600" dirty="0" smtClean="0">
                <a:solidFill>
                  <a:schemeClr val="tx1"/>
                </a:solidFill>
              </a:rPr>
              <a:t>December 1 to 4, 2013,Kaohsiung, Taiwan</a:t>
            </a:r>
            <a:endParaRPr lang="zh-TW" altLang="en-US" sz="26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CN" dirty="0" smtClean="0"/>
              <a:t>Outline</a:t>
            </a:r>
            <a:endParaRPr lang="zh-TW" altLang="en-US" dirty="0"/>
          </a:p>
        </p:txBody>
      </p:sp>
      <p:sp>
        <p:nvSpPr>
          <p:cNvPr id="3" name="內容版面配置區 2"/>
          <p:cNvSpPr>
            <a:spLocks noGrp="1"/>
          </p:cNvSpPr>
          <p:nvPr>
            <p:ph sz="quarter" idx="1"/>
          </p:nvPr>
        </p:nvSpPr>
        <p:spPr/>
        <p:txBody>
          <a:bodyPr/>
          <a:lstStyle/>
          <a:p>
            <a:r>
              <a:rPr lang="en-US" altLang="zh-TW" dirty="0" smtClean="0"/>
              <a:t>Background</a:t>
            </a:r>
          </a:p>
          <a:p>
            <a:r>
              <a:rPr lang="en-US" altLang="zh-TW" dirty="0" smtClean="0"/>
              <a:t>Literature Review</a:t>
            </a:r>
          </a:p>
          <a:p>
            <a:r>
              <a:rPr lang="en-US" altLang="zh-TW" dirty="0" smtClean="0"/>
              <a:t>Data and Methodology</a:t>
            </a:r>
          </a:p>
          <a:p>
            <a:r>
              <a:rPr lang="en-US" altLang="zh-TW" dirty="0" smtClean="0"/>
              <a:t>Analysis and Discussion</a:t>
            </a:r>
            <a:endParaRPr lang="zh-TW"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Background</a:t>
            </a:r>
            <a:endParaRPr lang="zh-TW" altLang="en-US" dirty="0"/>
          </a:p>
        </p:txBody>
      </p:sp>
      <p:sp>
        <p:nvSpPr>
          <p:cNvPr id="3" name="內容版面配置區 2"/>
          <p:cNvSpPr>
            <a:spLocks noGrp="1"/>
          </p:cNvSpPr>
          <p:nvPr>
            <p:ph sz="quarter" idx="1"/>
          </p:nvPr>
        </p:nvSpPr>
        <p:spPr/>
        <p:txBody>
          <a:bodyPr>
            <a:normAutofit/>
          </a:bodyPr>
          <a:lstStyle/>
          <a:p>
            <a:r>
              <a:rPr lang="en-US" altLang="zh-TW" sz="2800" dirty="0" smtClean="0"/>
              <a:t>The gaming industry has expanded exponentially in the past thirty years. However, the attitude towards gambling is still very controversial. </a:t>
            </a:r>
          </a:p>
          <a:p>
            <a:pPr lvl="1"/>
            <a:r>
              <a:rPr lang="en-US" altLang="zh-TW" sz="2400" dirty="0" smtClean="0"/>
              <a:t>A strong majority(85%) of Americans view casino gaming as acceptable for themselves or others (2013 State of the States).</a:t>
            </a:r>
          </a:p>
          <a:p>
            <a:pPr lvl="1"/>
            <a:r>
              <a:rPr lang="en-US" altLang="zh-TW" sz="2400" dirty="0"/>
              <a:t>Historically gambling has been regarded sinful, immoral and has been related with </a:t>
            </a:r>
            <a:r>
              <a:rPr lang="en-US" altLang="zh-TW" sz="2400" dirty="0" smtClean="0"/>
              <a:t>crime and is still illegal in many countries like Indonesia, Mainland China. </a:t>
            </a:r>
          </a:p>
          <a:p>
            <a:endParaRPr lang="en-US" altLang="zh-TW" dirty="0" smtClean="0"/>
          </a:p>
          <a:p>
            <a:endParaRPr lang="zh-TW" altLang="zh-TW"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HK" dirty="0" smtClean="0"/>
              <a:t>Gambling is Fun? </a:t>
            </a:r>
            <a:endParaRPr lang="zh-HK" altLang="en-US" dirty="0"/>
          </a:p>
        </p:txBody>
      </p:sp>
      <p:pic>
        <p:nvPicPr>
          <p:cNvPr id="2054" name="Picture 6" descr="http://www.bostoncruiseguide.com/royalcaribbean-gambl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7704856"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7052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467600" cy="634082"/>
          </a:xfrm>
        </p:spPr>
        <p:txBody>
          <a:bodyPr/>
          <a:lstStyle/>
          <a:p>
            <a:r>
              <a:rPr lang="en-US" altLang="zh-HK" dirty="0" smtClean="0"/>
              <a:t>Or Gambling is a crime?</a:t>
            </a:r>
            <a:endParaRPr lang="zh-HK" altLang="en-US" dirty="0"/>
          </a:p>
        </p:txBody>
      </p:sp>
      <p:pic>
        <p:nvPicPr>
          <p:cNvPr id="4" name="Picture 2" descr="A government prosecutor hands over the whip to the executioner during a public caning at the compound of a mosque of a man (L) arrested for gambling in Aceh Besar on January 29, 2010. The man was arrested for gambling while his three companions escaped.  Aceh province has a special autonomy and it has defined itself as apart from the rest of Indonesia by implementing Shariah law and creating a religious police. (AFP Photo / Chaideer Mahyudd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3" y="1196752"/>
            <a:ext cx="6644535" cy="388426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39552" y="5441053"/>
            <a:ext cx="7416824" cy="1200329"/>
          </a:xfrm>
          <a:prstGeom prst="rect">
            <a:avLst/>
          </a:prstGeom>
        </p:spPr>
        <p:txBody>
          <a:bodyPr wrap="square">
            <a:spAutoFit/>
          </a:bodyPr>
          <a:lstStyle/>
          <a:p>
            <a:r>
              <a:rPr lang="en-US" altLang="zh-HK" dirty="0"/>
              <a:t>A government prosecutor hands over the whip to the executioner during a public caning at the compound of a mosque of a man, left, arrested for gambling in Aceh </a:t>
            </a:r>
            <a:r>
              <a:rPr lang="en-US" altLang="zh-HK" dirty="0" err="1"/>
              <a:t>Besar</a:t>
            </a:r>
            <a:r>
              <a:rPr lang="en-US" altLang="zh-HK" dirty="0"/>
              <a:t> on January 29, 2010.  (AFP Photo/</a:t>
            </a:r>
            <a:r>
              <a:rPr lang="en-US" altLang="zh-HK" dirty="0" err="1"/>
              <a:t>Chaideer</a:t>
            </a:r>
            <a:r>
              <a:rPr lang="en-US" altLang="zh-HK" dirty="0"/>
              <a:t> </a:t>
            </a:r>
            <a:r>
              <a:rPr lang="en-US" altLang="zh-HK" dirty="0" err="1"/>
              <a:t>Mahyuddin</a:t>
            </a:r>
            <a:r>
              <a:rPr lang="en-US" altLang="zh-HK" dirty="0"/>
              <a:t>)</a:t>
            </a:r>
          </a:p>
        </p:txBody>
      </p:sp>
    </p:spTree>
    <p:extLst>
      <p:ext uri="{BB962C8B-B14F-4D97-AF65-F5344CB8AC3E}">
        <p14:creationId xmlns:p14="http://schemas.microsoft.com/office/powerpoint/2010/main" val="11717810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Literature Review</a:t>
            </a:r>
            <a:endParaRPr lang="zh-TW" altLang="en-US" dirty="0"/>
          </a:p>
        </p:txBody>
      </p:sp>
      <p:sp>
        <p:nvSpPr>
          <p:cNvPr id="3" name="內容版面配置區 2"/>
          <p:cNvSpPr>
            <a:spLocks noGrp="1"/>
          </p:cNvSpPr>
          <p:nvPr>
            <p:ph sz="quarter" idx="1"/>
          </p:nvPr>
        </p:nvSpPr>
        <p:spPr/>
        <p:txBody>
          <a:bodyPr>
            <a:normAutofit fontScale="92500" lnSpcReduction="10000"/>
          </a:bodyPr>
          <a:lstStyle/>
          <a:p>
            <a:r>
              <a:rPr lang="en-US" altLang="zh-TW" sz="3000" dirty="0" smtClean="0"/>
              <a:t>The </a:t>
            </a:r>
            <a:r>
              <a:rPr lang="en-US" altLang="zh-TW" sz="3000" dirty="0"/>
              <a:t>impact of non-problem gambling is also controversial</a:t>
            </a:r>
          </a:p>
          <a:p>
            <a:pPr lvl="1"/>
            <a:r>
              <a:rPr lang="en-US" altLang="zh-TW" sz="2600" dirty="0" smtClean="0"/>
              <a:t>Many </a:t>
            </a:r>
            <a:r>
              <a:rPr lang="en-US" altLang="zh-TW" sz="2600" dirty="0"/>
              <a:t>scholars assume that non-problem gambling has no harm. It is self-evident and systematic evidence is not necessary.</a:t>
            </a:r>
          </a:p>
          <a:p>
            <a:pPr lvl="1"/>
            <a:r>
              <a:rPr lang="en-US" altLang="zh-TW" sz="2600" dirty="0" smtClean="0"/>
              <a:t>Casino </a:t>
            </a:r>
            <a:r>
              <a:rPr lang="en-US" altLang="zh-TW" sz="2600" dirty="0"/>
              <a:t>gaming has been legalized since 1847 in Macao, but </a:t>
            </a:r>
            <a:r>
              <a:rPr lang="en-US" altLang="zh-TW" sz="2600" dirty="0" smtClean="0"/>
              <a:t>many residents </a:t>
            </a:r>
            <a:r>
              <a:rPr lang="en-US" altLang="zh-TW" sz="2600" dirty="0"/>
              <a:t>believe that gambling itself is irresponsible. Responsible gaming does not exit at all.  </a:t>
            </a:r>
            <a:endParaRPr lang="en-US" altLang="zh-TW" sz="2600" dirty="0" smtClean="0"/>
          </a:p>
          <a:p>
            <a:pPr lvl="1"/>
            <a:r>
              <a:rPr lang="en-US" altLang="zh-TW" sz="2600" dirty="0" smtClean="0"/>
              <a:t>Thompson &amp; Potts( 2011): Gamblers </a:t>
            </a:r>
            <a:r>
              <a:rPr lang="en-US" altLang="zh-TW" sz="2600" dirty="0"/>
              <a:t>seem to be happier than non gamblers. </a:t>
            </a:r>
            <a:endParaRPr lang="en-US" altLang="zh-TW" sz="2600" dirty="0" smtClean="0"/>
          </a:p>
          <a:p>
            <a:pPr lvl="1"/>
            <a:r>
              <a:rPr lang="en-US" altLang="zh-TW" sz="2600" dirty="0" smtClean="0"/>
              <a:t>But </a:t>
            </a:r>
            <a:r>
              <a:rPr lang="en-US" altLang="zh-TW" sz="2600" dirty="0"/>
              <a:t>no difference has been documented between problem gamblers and non-problem </a:t>
            </a:r>
            <a:r>
              <a:rPr lang="en-US" altLang="zh-TW" sz="2600" dirty="0" smtClean="0"/>
              <a:t>gamblers</a:t>
            </a:r>
            <a:endParaRPr lang="zh-TW" altLang="en-US" sz="2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457200" y="2492896"/>
            <a:ext cx="7467600" cy="3981056"/>
          </a:xfrm>
        </p:spPr>
        <p:txBody>
          <a:bodyPr>
            <a:normAutofit/>
          </a:bodyPr>
          <a:lstStyle/>
          <a:p>
            <a:r>
              <a:rPr lang="en-US" altLang="zh-HK" sz="2800" dirty="0"/>
              <a:t>Does non-problem gambling have negative or positive impact on gamblers?</a:t>
            </a:r>
            <a:endParaRPr lang="zh-HK" altLang="en-US" sz="2800" dirty="0"/>
          </a:p>
          <a:p>
            <a:endParaRPr lang="zh-HK" altLang="en-US" sz="2800" dirty="0"/>
          </a:p>
        </p:txBody>
      </p:sp>
    </p:spTree>
    <p:extLst>
      <p:ext uri="{BB962C8B-B14F-4D97-AF65-F5344CB8AC3E}">
        <p14:creationId xmlns:p14="http://schemas.microsoft.com/office/powerpoint/2010/main" val="11662123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Data</a:t>
            </a:r>
            <a:endParaRPr lang="zh-TW" altLang="en-US" dirty="0"/>
          </a:p>
        </p:txBody>
      </p:sp>
      <p:sp>
        <p:nvSpPr>
          <p:cNvPr id="3" name="內容版面配置區 2"/>
          <p:cNvSpPr>
            <a:spLocks noGrp="1"/>
          </p:cNvSpPr>
          <p:nvPr>
            <p:ph sz="quarter" idx="1"/>
          </p:nvPr>
        </p:nvSpPr>
        <p:spPr/>
        <p:txBody>
          <a:bodyPr>
            <a:normAutofit/>
          </a:bodyPr>
          <a:lstStyle/>
          <a:p>
            <a:r>
              <a:rPr lang="en-US" altLang="zh-TW" dirty="0" smtClean="0"/>
              <a:t>Telephone Survey</a:t>
            </a:r>
          </a:p>
          <a:p>
            <a:r>
              <a:rPr lang="en-US" altLang="zh-TW" dirty="0" smtClean="0"/>
              <a:t>Time: October 14 to December 15, 2011</a:t>
            </a:r>
          </a:p>
          <a:p>
            <a:r>
              <a:rPr lang="en-US" altLang="zh-TW" dirty="0" smtClean="0"/>
              <a:t>Participants: Macao residents, 18 years old or above</a:t>
            </a:r>
          </a:p>
          <a:p>
            <a:r>
              <a:rPr lang="en-US" altLang="zh-TW" dirty="0" smtClean="0"/>
              <a:t>Sample Size: 2289</a:t>
            </a:r>
          </a:p>
          <a:p>
            <a:r>
              <a:rPr lang="en-US" altLang="zh-TW" dirty="0" smtClean="0"/>
              <a:t>Questionnaire:</a:t>
            </a:r>
          </a:p>
          <a:p>
            <a:pPr lvl="1"/>
            <a:r>
              <a:rPr lang="en-US" altLang="zh-TW" dirty="0" smtClean="0"/>
              <a:t>Gambling behavior in the past 12 months</a:t>
            </a:r>
          </a:p>
          <a:p>
            <a:pPr lvl="1"/>
            <a:r>
              <a:rPr lang="en-US" altLang="zh-TW" dirty="0" smtClean="0"/>
              <a:t>DSM-</a:t>
            </a:r>
            <a:r>
              <a:rPr lang="zh-TW" altLang="zh-TW" dirty="0" smtClean="0"/>
              <a:t>Ⅳ</a:t>
            </a:r>
            <a:r>
              <a:rPr lang="en-US" altLang="zh-TW" dirty="0" smtClean="0"/>
              <a:t>-TR</a:t>
            </a:r>
          </a:p>
          <a:p>
            <a:pPr lvl="1"/>
            <a:r>
              <a:rPr lang="en-US" altLang="zh-TW" dirty="0" smtClean="0"/>
              <a:t>Perceived Social Support from Family, PSS-</a:t>
            </a:r>
            <a:r>
              <a:rPr lang="en-US" altLang="zh-TW" dirty="0" err="1" smtClean="0"/>
              <a:t>Fa</a:t>
            </a:r>
            <a:r>
              <a:rPr lang="en-US" altLang="zh-TW" dirty="0" smtClean="0"/>
              <a:t> (Procidano &amp; Heller,1983). </a:t>
            </a:r>
            <a:endParaRPr lang="zh-TW" altLang="zh-TW" dirty="0" smtClean="0"/>
          </a:p>
          <a:p>
            <a:pPr lvl="1"/>
            <a:r>
              <a:rPr lang="en-US" altLang="zh-TW" dirty="0" smtClean="0"/>
              <a:t>General Health Questionnaire (GHQ-12, Goldberg et al., 1997)</a:t>
            </a:r>
          </a:p>
          <a:p>
            <a:pPr lvl="1"/>
            <a:r>
              <a:rPr lang="en-US" altLang="zh-TW" dirty="0" smtClean="0"/>
              <a:t>Social and economic profile...</a:t>
            </a:r>
          </a:p>
          <a:p>
            <a:pPr lvl="1"/>
            <a:endParaRPr lang="en-US" altLang="zh-TW" dirty="0" smtClean="0"/>
          </a:p>
          <a:p>
            <a:pPr lvl="1"/>
            <a:endParaRPr lang="en-US" altLang="zh-TW"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467600" cy="796908"/>
          </a:xfrm>
        </p:spPr>
        <p:txBody>
          <a:bodyPr/>
          <a:lstStyle/>
          <a:p>
            <a:r>
              <a:rPr lang="en-US" altLang="zh-TW" dirty="0" smtClean="0"/>
              <a:t>Participants Profile</a:t>
            </a:r>
            <a:endParaRPr lang="zh-TW" altLang="en-US" dirty="0"/>
          </a:p>
        </p:txBody>
      </p:sp>
      <p:graphicFrame>
        <p:nvGraphicFramePr>
          <p:cNvPr id="7" name="表格 6"/>
          <p:cNvGraphicFramePr>
            <a:graphicFrameLocks noGrp="1"/>
          </p:cNvGraphicFramePr>
          <p:nvPr/>
        </p:nvGraphicFramePr>
        <p:xfrm>
          <a:off x="285720" y="1142984"/>
          <a:ext cx="7858182" cy="5494020"/>
        </p:xfrm>
        <a:graphic>
          <a:graphicData uri="http://schemas.openxmlformats.org/drawingml/2006/table">
            <a:tbl>
              <a:tblPr firstRow="1" bandRow="1">
                <a:tableStyleId>{5C22544A-7EE6-4342-B048-85BDC9FD1C3A}</a:tableStyleId>
              </a:tblPr>
              <a:tblGrid>
                <a:gridCol w="1309697"/>
                <a:gridCol w="1309697"/>
                <a:gridCol w="1309697"/>
                <a:gridCol w="1309697"/>
                <a:gridCol w="1309697"/>
                <a:gridCol w="1309697"/>
              </a:tblGrid>
              <a:tr h="370840">
                <a:tc gridSpan="3">
                  <a:txBody>
                    <a:bodyPr/>
                    <a:lstStyle/>
                    <a:p>
                      <a:pPr algn="ctr" fontAlgn="ctr"/>
                      <a:r>
                        <a:rPr lang="en-US" sz="2000" b="0" i="0" u="none" strike="noStrike" dirty="0">
                          <a:solidFill>
                            <a:srgbClr val="000000"/>
                          </a:solidFill>
                          <a:latin typeface="Times New Roman" pitchFamily="18" charset="0"/>
                          <a:ea typeface="Arial Unicode MS" pitchFamily="34" charset="-120"/>
                          <a:cs typeface="Times New Roman" pitchFamily="18" charset="0"/>
                        </a:rPr>
                        <a:t>Sex </a:t>
                      </a:r>
                    </a:p>
                  </a:txBody>
                  <a:tcPr marL="7620" marR="7620" marT="7620" marB="0" anchor="ctr"/>
                </a:tc>
                <a:tc hMerge="1">
                  <a:txBody>
                    <a:bodyPr/>
                    <a:lstStyle/>
                    <a:p>
                      <a:endParaRPr lang="zh-TW" altLang="en-US"/>
                    </a:p>
                  </a:txBody>
                  <a:tcPr/>
                </a:tc>
                <a:tc hMerge="1">
                  <a:txBody>
                    <a:bodyPr/>
                    <a:lstStyle/>
                    <a:p>
                      <a:endParaRPr lang="zh-TW" altLang="en-US"/>
                    </a:p>
                  </a:txBody>
                  <a:tcPr/>
                </a:tc>
                <a:tc gridSpan="3">
                  <a:txBody>
                    <a:bodyPr/>
                    <a:lstStyle/>
                    <a:p>
                      <a:pPr algn="ctr" fontAlgn="ctr"/>
                      <a:r>
                        <a:rPr lang="en-US" sz="2000" b="0" i="0" u="none" strike="noStrike" dirty="0">
                          <a:solidFill>
                            <a:srgbClr val="000000"/>
                          </a:solidFill>
                          <a:latin typeface="Times New Roman" pitchFamily="18" charset="0"/>
                          <a:ea typeface="Arial Unicode MS" pitchFamily="34" charset="-120"/>
                          <a:cs typeface="Times New Roman" pitchFamily="18" charset="0"/>
                        </a:rPr>
                        <a:t>Education</a:t>
                      </a:r>
                    </a:p>
                  </a:txBody>
                  <a:tcPr marL="7620" marR="7620" marT="7620" marB="0" anchor="ctr"/>
                </a:tc>
                <a:tc hMerge="1">
                  <a:txBody>
                    <a:bodyPr/>
                    <a:lstStyle/>
                    <a:p>
                      <a:endParaRPr lang="zh-TW" altLang="en-US"/>
                    </a:p>
                  </a:txBody>
                  <a:tcPr/>
                </a:tc>
                <a:tc hMerge="1">
                  <a:txBody>
                    <a:bodyPr/>
                    <a:lstStyle/>
                    <a:p>
                      <a:endParaRPr lang="zh-TW" altLang="en-US"/>
                    </a:p>
                  </a:txBody>
                  <a:tcPr/>
                </a:tc>
              </a:tr>
              <a:tr h="370840">
                <a:tc>
                  <a:txBody>
                    <a:bodyPr/>
                    <a:lstStyle/>
                    <a:p>
                      <a:pPr algn="ctr" fontAlgn="t"/>
                      <a:r>
                        <a:rPr lang="en-US" sz="2000" b="0" i="0" u="none" strike="noStrike" dirty="0">
                          <a:solidFill>
                            <a:srgbClr val="000000"/>
                          </a:solidFill>
                          <a:latin typeface="Times New Roman" pitchFamily="18" charset="0"/>
                          <a:ea typeface="Arial Unicode MS" pitchFamily="34" charset="-120"/>
                          <a:cs typeface="Times New Roman" pitchFamily="18" charset="0"/>
                        </a:rPr>
                        <a:t>sample size</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2289</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100%</a:t>
                      </a:r>
                    </a:p>
                  </a:txBody>
                  <a:tcPr marL="7620" marR="7620" marT="7620" marB="0" anchor="ctr"/>
                </a:tc>
                <a:tc>
                  <a:txBody>
                    <a:bodyPr/>
                    <a:lstStyle/>
                    <a:p>
                      <a:pPr algn="l" fontAlgn="ctr"/>
                      <a:r>
                        <a:rPr lang="en-US" sz="2000" b="0" i="0" u="none" strike="noStrike">
                          <a:solidFill>
                            <a:srgbClr val="000000"/>
                          </a:solidFill>
                          <a:latin typeface="Times New Roman" pitchFamily="18" charset="0"/>
                          <a:ea typeface="Arial Unicode MS" pitchFamily="34" charset="-120"/>
                          <a:cs typeface="Times New Roman" pitchFamily="18" charset="0"/>
                        </a:rPr>
                        <a:t>F3 or below</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872</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38.10%</a:t>
                      </a:r>
                    </a:p>
                  </a:txBody>
                  <a:tcPr marL="7620" marR="7620" marT="7620" marB="0" anchor="ctr"/>
                </a:tc>
              </a:tr>
              <a:tr h="370840">
                <a:tc>
                  <a:txBody>
                    <a:bodyPr/>
                    <a:lstStyle/>
                    <a:p>
                      <a:pPr algn="ctr" fontAlgn="t"/>
                      <a:r>
                        <a:rPr lang="en-US" sz="2000" b="0" i="0" u="none" strike="noStrike" dirty="0">
                          <a:solidFill>
                            <a:srgbClr val="000000"/>
                          </a:solidFill>
                          <a:latin typeface="Times New Roman" pitchFamily="18" charset="0"/>
                          <a:ea typeface="Arial Unicode MS" pitchFamily="34" charset="-120"/>
                          <a:cs typeface="Times New Roman" pitchFamily="18" charset="0"/>
                        </a:rPr>
                        <a:t>male</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787</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34.40%</a:t>
                      </a:r>
                    </a:p>
                  </a:txBody>
                  <a:tcPr marL="7620" marR="7620" marT="7620" marB="0" anchor="ctr"/>
                </a:tc>
                <a:tc>
                  <a:txBody>
                    <a:bodyPr/>
                    <a:lstStyle/>
                    <a:p>
                      <a:pPr algn="l" fontAlgn="ctr"/>
                      <a:r>
                        <a:rPr lang="en-US" sz="2000" b="0" i="0" u="none" strike="noStrike">
                          <a:solidFill>
                            <a:srgbClr val="000000"/>
                          </a:solidFill>
                          <a:latin typeface="Times New Roman" pitchFamily="18" charset="0"/>
                          <a:ea typeface="Arial Unicode MS" pitchFamily="34" charset="-120"/>
                          <a:cs typeface="Times New Roman" pitchFamily="18" charset="0"/>
                        </a:rPr>
                        <a:t>F4-F6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653</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28.50%</a:t>
                      </a:r>
                    </a:p>
                  </a:txBody>
                  <a:tcPr marL="7620" marR="7620" marT="7620" marB="0" anchor="ctr"/>
                </a:tc>
              </a:tr>
              <a:tr h="370840">
                <a:tc>
                  <a:txBody>
                    <a:bodyPr/>
                    <a:lstStyle/>
                    <a:p>
                      <a:pPr algn="ctr" fontAlgn="ctr"/>
                      <a:r>
                        <a:rPr lang="en-US" sz="2000" b="0" i="0" u="none" strike="noStrike" dirty="0">
                          <a:solidFill>
                            <a:srgbClr val="000000"/>
                          </a:solidFill>
                          <a:latin typeface="Times New Roman" pitchFamily="18" charset="0"/>
                          <a:ea typeface="Arial Unicode MS" pitchFamily="34" charset="-120"/>
                          <a:cs typeface="Times New Roman" pitchFamily="18" charset="0"/>
                        </a:rPr>
                        <a:t>female</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1485</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64.90%</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ea typeface="Arial Unicode MS" pitchFamily="34" charset="-120"/>
                          <a:cs typeface="Times New Roman" pitchFamily="18" charset="0"/>
                        </a:rPr>
                        <a:t>Associate Degree or above</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664</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29.00%</a:t>
                      </a:r>
                    </a:p>
                  </a:txBody>
                  <a:tcPr marL="7620" marR="7620" marT="7620" marB="0" anchor="ctr"/>
                </a:tc>
              </a:tr>
              <a:tr h="370840">
                <a:tc>
                  <a:txBody>
                    <a:bodyPr/>
                    <a:lstStyle/>
                    <a:p>
                      <a:pPr algn="ctr" fontAlgn="t"/>
                      <a:r>
                        <a:rPr lang="en-US" sz="2000" b="0" i="0" u="none" strike="noStrike" dirty="0">
                          <a:solidFill>
                            <a:srgbClr val="000000"/>
                          </a:solidFill>
                          <a:latin typeface="Times New Roman" pitchFamily="18" charset="0"/>
                          <a:ea typeface="Arial Unicode MS" pitchFamily="34" charset="-120"/>
                          <a:cs typeface="Times New Roman" pitchFamily="18" charset="0"/>
                        </a:rPr>
                        <a:t>unknown</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17</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0.30%</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ea typeface="Arial Unicode MS" pitchFamily="34" charset="-120"/>
                          <a:cs typeface="Times New Roman" pitchFamily="18" charset="0"/>
                        </a:rPr>
                        <a:t>unknown</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100</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4.40%</a:t>
                      </a:r>
                    </a:p>
                  </a:txBody>
                  <a:tcPr marL="7620" marR="7620" marT="7620" marB="0" anchor="ctr"/>
                </a:tc>
              </a:tr>
              <a:tr h="370840">
                <a:tc gridSpan="3">
                  <a:txBody>
                    <a:bodyPr/>
                    <a:lstStyle/>
                    <a:p>
                      <a:pPr algn="ctr" fontAlgn="t"/>
                      <a:r>
                        <a:rPr lang="en-US" sz="2000" b="0" i="0" u="none" strike="noStrike" dirty="0">
                          <a:solidFill>
                            <a:srgbClr val="000000"/>
                          </a:solidFill>
                          <a:latin typeface="Times New Roman" pitchFamily="18" charset="0"/>
                          <a:ea typeface="Arial Unicode MS" pitchFamily="34" charset="-120"/>
                          <a:cs typeface="Times New Roman" pitchFamily="18" charset="0"/>
                        </a:rPr>
                        <a:t>Age</a:t>
                      </a:r>
                    </a:p>
                  </a:txBody>
                  <a:tcPr marL="7620" marR="7620" marT="7620" marB="0"/>
                </a:tc>
                <a:tc hMerge="1">
                  <a:txBody>
                    <a:bodyPr/>
                    <a:lstStyle/>
                    <a:p>
                      <a:endParaRPr lang="zh-TW" altLang="en-US"/>
                    </a:p>
                  </a:txBody>
                  <a:tcPr/>
                </a:tc>
                <a:tc hMerge="1">
                  <a:txBody>
                    <a:bodyPr/>
                    <a:lstStyle/>
                    <a:p>
                      <a:endParaRPr lang="zh-TW" altLang="en-US"/>
                    </a:p>
                  </a:txBody>
                  <a:tcPr/>
                </a:tc>
                <a:tc gridSpan="3">
                  <a:txBody>
                    <a:bodyPr/>
                    <a:lstStyle/>
                    <a:p>
                      <a:pPr algn="ctr" fontAlgn="ctr"/>
                      <a:r>
                        <a:rPr lang="en-US" sz="2000" b="0" i="0" u="none" strike="noStrike" dirty="0">
                          <a:solidFill>
                            <a:srgbClr val="000000"/>
                          </a:solidFill>
                          <a:latin typeface="Times New Roman" pitchFamily="18" charset="0"/>
                          <a:ea typeface="Arial Unicode MS" pitchFamily="34" charset="-120"/>
                          <a:cs typeface="Times New Roman" pitchFamily="18" charset="0"/>
                        </a:rPr>
                        <a:t>Monthly Income</a:t>
                      </a:r>
                    </a:p>
                  </a:txBody>
                  <a:tcPr marL="7620" marR="7620" marT="7620" marB="0" anchor="ctr"/>
                </a:tc>
                <a:tc hMerge="1">
                  <a:txBody>
                    <a:bodyPr/>
                    <a:lstStyle/>
                    <a:p>
                      <a:endParaRPr lang="zh-TW" altLang="en-US"/>
                    </a:p>
                  </a:txBody>
                  <a:tcPr/>
                </a:tc>
                <a:tc hMerge="1">
                  <a:txBody>
                    <a:bodyPr/>
                    <a:lstStyle/>
                    <a:p>
                      <a:endParaRPr lang="zh-TW" altLang="en-US"/>
                    </a:p>
                  </a:txBody>
                  <a:tcPr/>
                </a:tc>
              </a:tr>
              <a:tr h="370840">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18-24</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663</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29.00%</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ea typeface="Arial Unicode MS" pitchFamily="34" charset="-120"/>
                          <a:cs typeface="Times New Roman" pitchFamily="18" charset="0"/>
                        </a:rPr>
                        <a:t>none</a:t>
                      </a:r>
                    </a:p>
                  </a:txBody>
                  <a:tcPr marL="7620" marR="7620" marT="7620" marB="0" anchor="ctr"/>
                </a:tc>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605</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26.4%</a:t>
                      </a:r>
                    </a:p>
                  </a:txBody>
                  <a:tcPr marL="7620" marR="7620" marT="7620" marB="0" anchor="ctr"/>
                </a:tc>
              </a:tr>
              <a:tr h="370840">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25-34</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310</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13.50%</a:t>
                      </a:r>
                    </a:p>
                  </a:txBody>
                  <a:tcPr marL="7620" marR="7620" marT="7620" marB="0" anchor="ctr"/>
                </a:tc>
                <a:tc>
                  <a:txBody>
                    <a:bodyPr/>
                    <a:lstStyle/>
                    <a:p>
                      <a:pPr algn="l"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&lt;10000</a:t>
                      </a:r>
                    </a:p>
                  </a:txBody>
                  <a:tcPr marL="7620" marR="7620" marT="7620" marB="0" anchor="ctr"/>
                </a:tc>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593</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25.9%</a:t>
                      </a:r>
                    </a:p>
                  </a:txBody>
                  <a:tcPr marL="7620" marR="7620" marT="7620" marB="0" anchor="ctr"/>
                </a:tc>
              </a:tr>
              <a:tr h="370840">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35-44</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374</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16.30%</a:t>
                      </a:r>
                    </a:p>
                  </a:txBody>
                  <a:tcPr marL="7620" marR="7620" marT="7620" marB="0" anchor="ctr"/>
                </a:tc>
                <a:tc>
                  <a:txBody>
                    <a:bodyPr/>
                    <a:lstStyle/>
                    <a:p>
                      <a:pPr algn="l"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10000-19999</a:t>
                      </a:r>
                    </a:p>
                  </a:txBody>
                  <a:tcPr marL="7620" marR="7620" marT="7620" marB="0" anchor="ctr"/>
                </a:tc>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533</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23.3%</a:t>
                      </a:r>
                    </a:p>
                  </a:txBody>
                  <a:tcPr marL="7620" marR="7620" marT="7620" marB="0" anchor="ctr"/>
                </a:tc>
              </a:tr>
              <a:tr h="370840">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45-54</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443</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19.40%</a:t>
                      </a:r>
                    </a:p>
                  </a:txBody>
                  <a:tcPr marL="7620" marR="7620" marT="7620" marB="0" anchor="ctr"/>
                </a:tc>
                <a:tc>
                  <a:txBody>
                    <a:bodyPr/>
                    <a:lstStyle/>
                    <a:p>
                      <a:pPr algn="l"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20000-29999</a:t>
                      </a:r>
                    </a:p>
                  </a:txBody>
                  <a:tcPr marL="7620" marR="7620" marT="7620" marB="0" anchor="ctr"/>
                </a:tc>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137</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6.0%</a:t>
                      </a:r>
                    </a:p>
                  </a:txBody>
                  <a:tcPr marL="7620" marR="7620" marT="7620" marB="0" anchor="ctr"/>
                </a:tc>
              </a:tr>
              <a:tr h="370840">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55-64</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285</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12.50%</a:t>
                      </a:r>
                    </a:p>
                  </a:txBody>
                  <a:tcPr marL="7620" marR="7620" marT="7620" marB="0" anchor="ctr"/>
                </a:tc>
                <a:tc>
                  <a:txBody>
                    <a:bodyPr/>
                    <a:lstStyle/>
                    <a:p>
                      <a:pPr algn="l"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&gt;30000</a:t>
                      </a:r>
                    </a:p>
                  </a:txBody>
                  <a:tcPr marL="7620" marR="7620" marT="7620" marB="0" anchor="ctr"/>
                </a:tc>
                <a:tc>
                  <a:txBody>
                    <a:bodyPr/>
                    <a:lstStyle/>
                    <a:p>
                      <a:pPr algn="ctr" fontAlgn="t"/>
                      <a:r>
                        <a:rPr lang="en-US" altLang="zh-TW" sz="2000" b="0" i="0" u="none" strike="noStrike" dirty="0">
                          <a:solidFill>
                            <a:srgbClr val="000000"/>
                          </a:solidFill>
                          <a:latin typeface="Times New Roman" pitchFamily="18" charset="0"/>
                          <a:ea typeface="Arial Unicode MS" pitchFamily="34" charset="-120"/>
                          <a:cs typeface="Times New Roman" pitchFamily="18" charset="0"/>
                        </a:rPr>
                        <a:t>59</a:t>
                      </a:r>
                    </a:p>
                  </a:txBody>
                  <a:tcPr marL="7620" marR="7620" marT="7620" marB="0"/>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2.6%</a:t>
                      </a:r>
                    </a:p>
                  </a:txBody>
                  <a:tcPr marL="7620" marR="7620" marT="7620" marB="0" anchor="ctr"/>
                </a:tc>
              </a:tr>
              <a:tr h="370840">
                <a:tc>
                  <a:txBody>
                    <a:bodyPr/>
                    <a:lstStyle/>
                    <a:p>
                      <a:pPr algn="ctr" fontAlgn="t"/>
                      <a:r>
                        <a:rPr lang="en-US" sz="2000" b="0" i="0" u="none" strike="noStrike" dirty="0">
                          <a:solidFill>
                            <a:srgbClr val="000000"/>
                          </a:solidFill>
                          <a:latin typeface="Times New Roman" pitchFamily="18" charset="0"/>
                          <a:ea typeface="Arial Unicode MS" pitchFamily="34" charset="-120"/>
                          <a:cs typeface="Times New Roman" pitchFamily="18" charset="0"/>
                        </a:rPr>
                        <a:t>65 or above</a:t>
                      </a:r>
                    </a:p>
                  </a:txBody>
                  <a:tcPr marL="7620" marR="7620" marT="7620" marB="0"/>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197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ea typeface="Arial Unicode MS" pitchFamily="34" charset="-120"/>
                          <a:cs typeface="Times New Roman" pitchFamily="18" charset="0"/>
                        </a:rPr>
                        <a:t>8.60%</a:t>
                      </a:r>
                    </a:p>
                  </a:txBody>
                  <a:tcPr marL="7620" marR="7620" marT="7620" marB="0" anchor="ctr"/>
                </a:tc>
                <a:tc>
                  <a:txBody>
                    <a:bodyPr/>
                    <a:lstStyle/>
                    <a:p>
                      <a:pPr algn="l" fontAlgn="ctr"/>
                      <a:r>
                        <a:rPr lang="en-US" sz="2000" b="0" i="0" u="none" strike="noStrike">
                          <a:solidFill>
                            <a:srgbClr val="000000"/>
                          </a:solidFill>
                          <a:latin typeface="Times New Roman" pitchFamily="18" charset="0"/>
                          <a:ea typeface="Arial Unicode MS" pitchFamily="34" charset="-120"/>
                          <a:cs typeface="Times New Roman" pitchFamily="18" charset="0"/>
                        </a:rPr>
                        <a:t>unknown</a:t>
                      </a:r>
                    </a:p>
                  </a:txBody>
                  <a:tcPr marL="7620" marR="7620" marT="7620" marB="0" anchor="ctr"/>
                </a:tc>
                <a:tc>
                  <a:txBody>
                    <a:bodyPr/>
                    <a:lstStyle/>
                    <a:p>
                      <a:pPr algn="l" fontAlgn="ctr"/>
                      <a:r>
                        <a:rPr lang="zh-TW" altLang="en-US" sz="2000" b="0" i="0" u="none" strike="noStrike" dirty="0">
                          <a:solidFill>
                            <a:srgbClr val="000000"/>
                          </a:solidFill>
                          <a:latin typeface="Times New Roman" pitchFamily="18" charset="0"/>
                          <a:ea typeface="Arial Unicode MS" pitchFamily="34" charset="-120"/>
                          <a:cs typeface="Times New Roman" pitchFamily="18" charset="0"/>
                        </a:rPr>
                        <a:t>        </a:t>
                      </a:r>
                      <a:r>
                        <a:rPr lang="en-US" altLang="zh-TW" sz="2000" b="0" i="0" u="none" strike="noStrike" dirty="0">
                          <a:solidFill>
                            <a:srgbClr val="000000"/>
                          </a:solidFill>
                          <a:latin typeface="Times New Roman" pitchFamily="18" charset="0"/>
                          <a:ea typeface="Arial Unicode MS" pitchFamily="34" charset="-120"/>
                          <a:cs typeface="Times New Roman" pitchFamily="18" charset="0"/>
                        </a:rPr>
                        <a:t>363 </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ea typeface="Arial Unicode MS" pitchFamily="34" charset="-120"/>
                          <a:cs typeface="Times New Roman" pitchFamily="18" charset="0"/>
                        </a:rPr>
                        <a:t>15.9%</a:t>
                      </a: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467600" cy="868346"/>
          </a:xfrm>
        </p:spPr>
        <p:txBody>
          <a:bodyPr/>
          <a:lstStyle/>
          <a:p>
            <a:r>
              <a:rPr lang="en-US" altLang="zh-TW" dirty="0" smtClean="0"/>
              <a:t>Gambling Activities in Last 12 Months</a:t>
            </a:r>
            <a:endParaRPr lang="zh-TW" altLang="en-US" dirty="0"/>
          </a:p>
        </p:txBody>
      </p:sp>
      <p:graphicFrame>
        <p:nvGraphicFramePr>
          <p:cNvPr id="4" name="內容版面配置區 3"/>
          <p:cNvGraphicFramePr>
            <a:graphicFrameLocks noGrp="1"/>
          </p:cNvGraphicFramePr>
          <p:nvPr>
            <p:ph sz="quarter" idx="1"/>
            <p:extLst>
              <p:ext uri="{D42A27DB-BD31-4B8C-83A1-F6EECF244321}">
                <p14:modId xmlns:p14="http://schemas.microsoft.com/office/powerpoint/2010/main" val="1085288372"/>
              </p:ext>
            </p:extLst>
          </p:nvPr>
        </p:nvGraphicFramePr>
        <p:xfrm>
          <a:off x="539552" y="1556792"/>
          <a:ext cx="7686699" cy="4829198"/>
        </p:xfrm>
        <a:graphic>
          <a:graphicData uri="http://schemas.openxmlformats.org/drawingml/2006/table">
            <a:tbl>
              <a:tblPr firstRow="1" bandRow="1">
                <a:tableStyleId>{5C22544A-7EE6-4342-B048-85BDC9FD1C3A}</a:tableStyleId>
              </a:tblPr>
              <a:tblGrid>
                <a:gridCol w="4186238"/>
                <a:gridCol w="1857388"/>
                <a:gridCol w="1643073"/>
              </a:tblGrid>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Gambling Activities</a:t>
                      </a:r>
                    </a:p>
                  </a:txBody>
                  <a:tcPr marL="7620" marR="7620" marT="7620" marB="0" anchor="ctr"/>
                </a:tc>
                <a:tc>
                  <a:txBody>
                    <a:bodyPr/>
                    <a:lstStyle/>
                    <a:p>
                      <a:pPr algn="ctr" fontAlgn="ctr"/>
                      <a:r>
                        <a:rPr lang="en-US" sz="1800" b="0" i="0" u="none" strike="noStrike">
                          <a:solidFill>
                            <a:srgbClr val="000000"/>
                          </a:solidFill>
                          <a:latin typeface="Times New Roman" pitchFamily="18" charset="0"/>
                          <a:cs typeface="Times New Roman" pitchFamily="18" charset="0"/>
                        </a:rPr>
                        <a:t>Participants</a:t>
                      </a:r>
                    </a:p>
                  </a:txBody>
                  <a:tcPr marL="7620" marR="7620" marT="7620" marB="0" anchor="ctr"/>
                </a:tc>
                <a:tc>
                  <a:txBody>
                    <a:bodyPr/>
                    <a:lstStyle/>
                    <a:p>
                      <a:pPr algn="ctr" fontAlgn="ctr"/>
                      <a:r>
                        <a:rPr lang="en-US" sz="1800" b="0" i="0" u="none" strike="noStrike" dirty="0">
                          <a:solidFill>
                            <a:srgbClr val="000000"/>
                          </a:solidFill>
                          <a:latin typeface="Times New Roman" pitchFamily="18" charset="0"/>
                          <a:cs typeface="Times New Roman" pitchFamily="18" charset="0"/>
                        </a:rPr>
                        <a:t>Percentage</a:t>
                      </a:r>
                    </a:p>
                  </a:txBody>
                  <a:tcPr marL="7620" marR="7620" marT="7620" marB="0" anchor="ctr"/>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Sample Size</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2275</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100.0%</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N</a:t>
                      </a:r>
                      <a:r>
                        <a:rPr lang="en-US" sz="1800" b="0" i="0" u="none" strike="noStrike" dirty="0" smtClean="0">
                          <a:solidFill>
                            <a:srgbClr val="000000"/>
                          </a:solidFill>
                          <a:latin typeface="Times New Roman" pitchFamily="18" charset="0"/>
                          <a:cs typeface="Times New Roman" pitchFamily="18" charset="0"/>
                        </a:rPr>
                        <a:t>one</a:t>
                      </a:r>
                      <a:endParaRPr lang="en-US" sz="18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1593</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70.0%</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At Least One Gambling </a:t>
                      </a:r>
                      <a:r>
                        <a:rPr lang="en-US" sz="1800" b="0" i="0" u="none" strike="noStrike" dirty="0" smtClean="0">
                          <a:solidFill>
                            <a:srgbClr val="000000"/>
                          </a:solidFill>
                          <a:latin typeface="Times New Roman" pitchFamily="18" charset="0"/>
                          <a:cs typeface="Times New Roman" pitchFamily="18" charset="0"/>
                        </a:rPr>
                        <a:t>Activity</a:t>
                      </a:r>
                      <a:endParaRPr lang="en-US" sz="18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682</a:t>
                      </a:r>
                    </a:p>
                  </a:txBody>
                  <a:tcPr marL="7620" marR="7620" marT="7620" marB="0"/>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30.0%</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Lottery</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432</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18.9%</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Social Gaming(Non commercial)</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220</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9.6%</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Macao Casino or Slot Lounge</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209</a:t>
                      </a:r>
                    </a:p>
                  </a:txBody>
                  <a:tcPr marL="7620" marR="7620" marT="7620" marB="0"/>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9.1%</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Sports Betting(football or Basket ball)</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60</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2.6%</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Horse or Greyhound Racing  </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45</a:t>
                      </a:r>
                    </a:p>
                  </a:txBody>
                  <a:tcPr marL="7620" marR="7620" marT="7620" marB="0"/>
                </a:tc>
                <a:tc>
                  <a:txBody>
                    <a:bodyPr/>
                    <a:lstStyle/>
                    <a:p>
                      <a:pPr algn="ctr" fontAlgn="t"/>
                      <a:r>
                        <a:rPr lang="en-US" altLang="zh-TW" sz="1800" b="0" i="0" u="none" strike="noStrike">
                          <a:solidFill>
                            <a:srgbClr val="000000"/>
                          </a:solidFill>
                          <a:latin typeface="Times New Roman" pitchFamily="18" charset="0"/>
                          <a:cs typeface="Times New Roman" pitchFamily="18" charset="0"/>
                        </a:rPr>
                        <a:t>2.0%</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Mahjong(commercial)</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39</a:t>
                      </a:r>
                    </a:p>
                  </a:txBody>
                  <a:tcPr marL="7620" marR="7620" marT="7620" marB="0"/>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1.7%</a:t>
                      </a:r>
                    </a:p>
                  </a:txBody>
                  <a:tcPr marL="7620" marR="7620" marT="7620" marB="0"/>
                </a:tc>
              </a:tr>
              <a:tr h="439018">
                <a:tc>
                  <a:txBody>
                    <a:bodyPr/>
                    <a:lstStyle/>
                    <a:p>
                      <a:pPr algn="l" fontAlgn="ctr"/>
                      <a:r>
                        <a:rPr lang="en-US" sz="1800" b="0" i="0" u="none" strike="noStrike" dirty="0">
                          <a:solidFill>
                            <a:srgbClr val="000000"/>
                          </a:solidFill>
                          <a:latin typeface="Times New Roman" pitchFamily="18" charset="0"/>
                          <a:cs typeface="Times New Roman" pitchFamily="18" charset="0"/>
                        </a:rPr>
                        <a:t>Online Gambling</a:t>
                      </a:r>
                    </a:p>
                  </a:txBody>
                  <a:tcPr marL="7620" marR="7620" marT="7620" marB="0" anchor="ctr"/>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12</a:t>
                      </a:r>
                    </a:p>
                  </a:txBody>
                  <a:tcPr marL="7620" marR="7620" marT="7620" marB="0"/>
                </a:tc>
                <a:tc>
                  <a:txBody>
                    <a:bodyPr/>
                    <a:lstStyle/>
                    <a:p>
                      <a:pPr algn="ctr" fontAlgn="t"/>
                      <a:r>
                        <a:rPr lang="en-US" altLang="zh-TW" sz="1800" b="0" i="0" u="none" strike="noStrike" dirty="0">
                          <a:solidFill>
                            <a:srgbClr val="000000"/>
                          </a:solidFill>
                          <a:latin typeface="Times New Roman" pitchFamily="18" charset="0"/>
                          <a:cs typeface="Times New Roman" pitchFamily="18" charset="0"/>
                        </a:rPr>
                        <a:t>0.5%</a:t>
                      </a:r>
                    </a:p>
                  </a:txBody>
                  <a:tcPr marL="7620" marR="7620" marT="7620" marB="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Problem Gambling Prevalence Rate</a:t>
            </a:r>
            <a:endParaRPr lang="zh-TW" altLang="en-US" dirty="0"/>
          </a:p>
        </p:txBody>
      </p:sp>
      <p:graphicFrame>
        <p:nvGraphicFramePr>
          <p:cNvPr id="6" name="內容版面配置區 5"/>
          <p:cNvGraphicFramePr>
            <a:graphicFrameLocks noGrp="1"/>
          </p:cNvGraphicFramePr>
          <p:nvPr>
            <p:ph sz="quarter" idx="1"/>
            <p:extLst>
              <p:ext uri="{D42A27DB-BD31-4B8C-83A1-F6EECF244321}">
                <p14:modId xmlns:p14="http://schemas.microsoft.com/office/powerpoint/2010/main" val="4016358604"/>
              </p:ext>
            </p:extLst>
          </p:nvPr>
        </p:nvGraphicFramePr>
        <p:xfrm>
          <a:off x="285720" y="2143116"/>
          <a:ext cx="7686699" cy="3686190"/>
        </p:xfrm>
        <a:graphic>
          <a:graphicData uri="http://schemas.openxmlformats.org/drawingml/2006/table">
            <a:tbl>
              <a:tblPr firstRow="1" bandRow="1">
                <a:tableStyleId>{5C22544A-7EE6-4342-B048-85BDC9FD1C3A}</a:tableStyleId>
              </a:tblPr>
              <a:tblGrid>
                <a:gridCol w="4000528"/>
                <a:gridCol w="1928826"/>
                <a:gridCol w="1757345"/>
              </a:tblGrid>
              <a:tr h="614365">
                <a:tc>
                  <a:txBody>
                    <a:bodyPr/>
                    <a:lstStyle/>
                    <a:p>
                      <a:pPr algn="l" fontAlgn="ctr"/>
                      <a:r>
                        <a:rPr lang="en-US" sz="2400" b="0" i="0" u="none" strike="noStrike" dirty="0" smtClean="0">
                          <a:solidFill>
                            <a:srgbClr val="000000"/>
                          </a:solidFill>
                          <a:latin typeface="Times New Roman" pitchFamily="18" charset="0"/>
                          <a:cs typeface="Times New Roman" pitchFamily="18" charset="0"/>
                        </a:rPr>
                        <a:t>Types</a:t>
                      </a:r>
                    </a:p>
                  </a:txBody>
                  <a:tcPr marL="7620" marR="7620" marT="7620" marB="0" anchor="ctr"/>
                </a:tc>
                <a:tc>
                  <a:txBody>
                    <a:bodyPr/>
                    <a:lstStyle/>
                    <a:p>
                      <a:pPr algn="ctr" fontAlgn="ctr"/>
                      <a:r>
                        <a:rPr lang="en-US" sz="2400" b="0" i="0" u="none" strike="noStrike" dirty="0" smtClean="0">
                          <a:solidFill>
                            <a:srgbClr val="000000"/>
                          </a:solidFill>
                          <a:latin typeface="Times New Roman" pitchFamily="18" charset="0"/>
                          <a:cs typeface="Times New Roman" pitchFamily="18" charset="0"/>
                        </a:rPr>
                        <a:t>Persons</a:t>
                      </a:r>
                      <a:endParaRPr lang="en-US" sz="24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ctr"/>
                      <a:r>
                        <a:rPr lang="en-US" sz="2400" b="0" i="0" u="none" strike="noStrike">
                          <a:solidFill>
                            <a:srgbClr val="000000"/>
                          </a:solidFill>
                          <a:latin typeface="Times New Roman" pitchFamily="18" charset="0"/>
                          <a:cs typeface="Times New Roman" pitchFamily="18" charset="0"/>
                        </a:rPr>
                        <a:t>Pravalence</a:t>
                      </a:r>
                    </a:p>
                  </a:txBody>
                  <a:tcPr marL="7620" marR="7620" marT="7620" marB="0" anchor="ctr"/>
                </a:tc>
              </a:tr>
              <a:tr h="614365">
                <a:tc>
                  <a:txBody>
                    <a:bodyPr/>
                    <a:lstStyle/>
                    <a:p>
                      <a:pPr algn="l" fontAlgn="ctr"/>
                      <a:r>
                        <a:rPr lang="en-US" sz="2400" b="0" i="0" u="none" strike="noStrike" dirty="0">
                          <a:solidFill>
                            <a:srgbClr val="000000"/>
                          </a:solidFill>
                          <a:latin typeface="Times New Roman" pitchFamily="18" charset="0"/>
                          <a:cs typeface="Times New Roman" pitchFamily="18" charset="0"/>
                        </a:rPr>
                        <a:t>Problem Gamblers (3 or above)</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41</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1.79%</a:t>
                      </a:r>
                    </a:p>
                  </a:txBody>
                  <a:tcPr marL="7620" marR="7620" marT="7620" marB="0" anchor="ctr"/>
                </a:tc>
              </a:tr>
              <a:tr h="614365">
                <a:tc>
                  <a:txBody>
                    <a:bodyPr/>
                    <a:lstStyle/>
                    <a:p>
                      <a:pPr algn="l" fontAlgn="ctr"/>
                      <a:r>
                        <a:rPr lang="en-US" sz="2400" b="0" i="0" u="none" strike="noStrike" dirty="0">
                          <a:solidFill>
                            <a:srgbClr val="000000"/>
                          </a:solidFill>
                          <a:latin typeface="Times New Roman" pitchFamily="18" charset="0"/>
                          <a:cs typeface="Times New Roman" pitchFamily="18" charset="0"/>
                        </a:rPr>
                        <a:t>At-Risk Gamblers( 1 or 2)</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82</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3.59%</a:t>
                      </a:r>
                    </a:p>
                  </a:txBody>
                  <a:tcPr marL="7620" marR="7620" marT="7620" marB="0" anchor="ctr"/>
                </a:tc>
              </a:tr>
              <a:tr h="614365">
                <a:tc>
                  <a:txBody>
                    <a:bodyPr/>
                    <a:lstStyle/>
                    <a:p>
                      <a:pPr algn="l" fontAlgn="ctr"/>
                      <a:r>
                        <a:rPr lang="en-US" sz="2400" b="0" i="0" u="none" strike="noStrike" dirty="0">
                          <a:solidFill>
                            <a:srgbClr val="000000"/>
                          </a:solidFill>
                          <a:latin typeface="Times New Roman" pitchFamily="18" charset="0"/>
                          <a:cs typeface="Times New Roman" pitchFamily="18" charset="0"/>
                        </a:rPr>
                        <a:t>No-Problem Gamblers</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559</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24.45%</a:t>
                      </a:r>
                    </a:p>
                  </a:txBody>
                  <a:tcPr marL="7620" marR="7620" marT="7620" marB="0" anchor="ctr"/>
                </a:tc>
              </a:tr>
              <a:tr h="614365">
                <a:tc>
                  <a:txBody>
                    <a:bodyPr/>
                    <a:lstStyle/>
                    <a:p>
                      <a:pPr algn="l" fontAlgn="ctr"/>
                      <a:r>
                        <a:rPr lang="en-US" sz="2400" b="0" i="0" u="none" strike="noStrike" dirty="0" smtClean="0">
                          <a:solidFill>
                            <a:srgbClr val="000000"/>
                          </a:solidFill>
                          <a:latin typeface="Times New Roman" pitchFamily="18" charset="0"/>
                          <a:cs typeface="Times New Roman" pitchFamily="18" charset="0"/>
                        </a:rPr>
                        <a:t>Non-Gamblers</a:t>
                      </a:r>
                      <a:endParaRPr lang="en-US" sz="24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1604</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70.17%</a:t>
                      </a:r>
                    </a:p>
                  </a:txBody>
                  <a:tcPr marL="7620" marR="7620" marT="7620" marB="0" anchor="ctr"/>
                </a:tc>
              </a:tr>
              <a:tr h="614365">
                <a:tc>
                  <a:txBody>
                    <a:bodyPr/>
                    <a:lstStyle/>
                    <a:p>
                      <a:pPr algn="l" fontAlgn="ctr"/>
                      <a:r>
                        <a:rPr lang="en-US" sz="2400" b="0" i="0" u="none" strike="noStrike" dirty="0" smtClean="0">
                          <a:solidFill>
                            <a:srgbClr val="000000"/>
                          </a:solidFill>
                          <a:latin typeface="Times New Roman" pitchFamily="18" charset="0"/>
                          <a:cs typeface="Times New Roman" pitchFamily="18" charset="0"/>
                        </a:rPr>
                        <a:t>Total</a:t>
                      </a:r>
                      <a:endParaRPr lang="en-US" sz="24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2286</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100.00%</a:t>
                      </a: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85720" y="274638"/>
            <a:ext cx="7858180" cy="1143000"/>
          </a:xfrm>
        </p:spPr>
        <p:txBody>
          <a:bodyPr>
            <a:normAutofit/>
          </a:bodyPr>
          <a:lstStyle/>
          <a:p>
            <a:r>
              <a:rPr lang="en-US" altLang="zh-CN" sz="3200" dirty="0" smtClean="0"/>
              <a:t>Perceived Social Support from Family</a:t>
            </a:r>
            <a:endParaRPr lang="zh-TW" altLang="en-US" sz="3200" dirty="0"/>
          </a:p>
        </p:txBody>
      </p:sp>
      <p:sp>
        <p:nvSpPr>
          <p:cNvPr id="6" name="文字方塊 5"/>
          <p:cNvSpPr txBox="1"/>
          <p:nvPr/>
        </p:nvSpPr>
        <p:spPr>
          <a:xfrm>
            <a:off x="500034" y="4429132"/>
            <a:ext cx="8032406" cy="1631216"/>
          </a:xfrm>
          <a:prstGeom prst="rect">
            <a:avLst/>
          </a:prstGeom>
          <a:noFill/>
        </p:spPr>
        <p:txBody>
          <a:bodyPr wrap="square" rtlCol="0">
            <a:spAutoFit/>
          </a:bodyPr>
          <a:lstStyle/>
          <a:p>
            <a:r>
              <a:rPr lang="en-US" altLang="zh-CN" sz="2000" dirty="0" smtClean="0"/>
              <a:t>The full score of Perceived Social Support from Family is 20. Higher score means higher perceived social support form family. The range for non-clinical samples is</a:t>
            </a:r>
            <a:r>
              <a:rPr lang="en-US" altLang="zh-TW" sz="2000" dirty="0" smtClean="0"/>
              <a:t>11.60-14.28, averaged at12.70, while the range for clinical samples is 7.19-11.34, averaged at 9.25. The difference is significant.</a:t>
            </a:r>
            <a:endParaRPr lang="zh-TW" altLang="en-US" sz="2000" dirty="0"/>
          </a:p>
        </p:txBody>
      </p:sp>
      <p:graphicFrame>
        <p:nvGraphicFramePr>
          <p:cNvPr id="8" name="內容版面配置區 7"/>
          <p:cNvGraphicFramePr>
            <a:graphicFrameLocks noGrp="1"/>
          </p:cNvGraphicFramePr>
          <p:nvPr>
            <p:ph sz="quarter" idx="1"/>
            <p:extLst>
              <p:ext uri="{D42A27DB-BD31-4B8C-83A1-F6EECF244321}">
                <p14:modId xmlns:p14="http://schemas.microsoft.com/office/powerpoint/2010/main" val="3078700101"/>
              </p:ext>
            </p:extLst>
          </p:nvPr>
        </p:nvGraphicFramePr>
        <p:xfrm>
          <a:off x="457200" y="1600200"/>
          <a:ext cx="8186766" cy="2606040"/>
        </p:xfrm>
        <a:graphic>
          <a:graphicData uri="http://schemas.openxmlformats.org/drawingml/2006/table">
            <a:tbl>
              <a:tblPr firstRow="1" bandRow="1">
                <a:tableStyleId>{5C22544A-7EE6-4342-B048-85BDC9FD1C3A}</a:tableStyleId>
              </a:tblPr>
              <a:tblGrid>
                <a:gridCol w="2900354"/>
                <a:gridCol w="857256"/>
                <a:gridCol w="1071570"/>
                <a:gridCol w="1071570"/>
                <a:gridCol w="1471778"/>
                <a:gridCol w="814238"/>
              </a:tblGrid>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Types</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cs typeface="Times New Roman" pitchFamily="18" charset="0"/>
                        </a:rPr>
                        <a:t>Persons</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cs typeface="Times New Roman" pitchFamily="18" charset="0"/>
                        </a:rPr>
                        <a:t>Mean </a:t>
                      </a:r>
                    </a:p>
                  </a:txBody>
                  <a:tcPr marL="7620" marR="7620" marT="7620" marB="0" anchor="ctr"/>
                </a:tc>
                <a:tc>
                  <a:txBody>
                    <a:bodyPr/>
                    <a:lstStyle/>
                    <a:p>
                      <a:pPr algn="l" fontAlgn="ctr"/>
                      <a:r>
                        <a:rPr lang="en-US" sz="2000" b="0" i="0" u="none" strike="noStrike">
                          <a:solidFill>
                            <a:srgbClr val="000000"/>
                          </a:solidFill>
                          <a:latin typeface="Times New Roman" pitchFamily="18" charset="0"/>
                          <a:cs typeface="Times New Roman" pitchFamily="18" charset="0"/>
                        </a:rPr>
                        <a:t>  Std. Err.</a:t>
                      </a:r>
                    </a:p>
                  </a:txBody>
                  <a:tcPr marL="7620" marR="7620" marT="7620" marB="0" anchor="ctr"/>
                </a:tc>
                <a:tc gridSpan="2">
                  <a:txBody>
                    <a:bodyPr/>
                    <a:lstStyle/>
                    <a:p>
                      <a:pPr algn="l" fontAlgn="ctr"/>
                      <a:r>
                        <a:rPr lang="en-US" sz="2000" b="0" i="0" u="none" strike="noStrike" dirty="0">
                          <a:solidFill>
                            <a:srgbClr val="000000"/>
                          </a:solidFill>
                          <a:latin typeface="Times New Roman" pitchFamily="18" charset="0"/>
                          <a:cs typeface="Times New Roman" pitchFamily="18" charset="0"/>
                        </a:rPr>
                        <a:t>95% Conf</a:t>
                      </a:r>
                      <a:r>
                        <a:rPr lang="en-US" sz="2000" b="0" i="0" u="none" strike="noStrike" dirty="0" smtClean="0">
                          <a:solidFill>
                            <a:srgbClr val="000000"/>
                          </a:solidFill>
                          <a:latin typeface="Times New Roman" pitchFamily="18" charset="0"/>
                          <a:cs typeface="Times New Roman" pitchFamily="18" charset="0"/>
                        </a:rPr>
                        <a:t>. Interval</a:t>
                      </a:r>
                      <a:endParaRPr lang="en-US" sz="2000" b="0" i="0" u="none" strike="noStrike" dirty="0">
                        <a:solidFill>
                          <a:srgbClr val="000000"/>
                        </a:solidFill>
                        <a:latin typeface="Times New Roman" pitchFamily="18" charset="0"/>
                        <a:cs typeface="Times New Roman" pitchFamily="18" charset="0"/>
                      </a:endParaRPr>
                    </a:p>
                  </a:txBody>
                  <a:tcPr marL="7620" marR="7620" marT="7620" marB="0" anchor="ctr"/>
                </a:tc>
                <a:tc hMerge="1">
                  <a:txBody>
                    <a:bodyPr/>
                    <a:lstStyle/>
                    <a:p>
                      <a:endParaRPr lang="zh-TW" altLang="en-US"/>
                    </a:p>
                  </a:txBody>
                  <a:tcP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Problem Gamblers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41</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11.34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0.90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9.57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13.11 </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At-Risk Gamblers</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82</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14.02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0.58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12.89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15.16 </a:t>
                      </a:r>
                    </a:p>
                  </a:txBody>
                  <a:tcPr marL="7620" marR="7620" marT="7620" marB="0" anchor="ctr"/>
                </a:tc>
              </a:tr>
              <a:tr h="370840">
                <a:tc>
                  <a:txBody>
                    <a:bodyPr/>
                    <a:lstStyle/>
                    <a:p>
                      <a:pPr algn="l" fontAlgn="ctr"/>
                      <a:r>
                        <a:rPr lang="en-US" sz="2400" b="0" i="0" u="none" strike="noStrike" dirty="0" smtClean="0">
                          <a:solidFill>
                            <a:srgbClr val="000000"/>
                          </a:solidFill>
                          <a:latin typeface="Times New Roman" pitchFamily="18" charset="0"/>
                          <a:cs typeface="Times New Roman" pitchFamily="18" charset="0"/>
                        </a:rPr>
                        <a:t>Non-Problem </a:t>
                      </a:r>
                      <a:r>
                        <a:rPr lang="en-US" sz="2400" b="0" i="0" u="none" strike="noStrike" dirty="0">
                          <a:solidFill>
                            <a:srgbClr val="000000"/>
                          </a:solidFill>
                          <a:latin typeface="Times New Roman" pitchFamily="18" charset="0"/>
                          <a:cs typeface="Times New Roman" pitchFamily="18" charset="0"/>
                        </a:rPr>
                        <a:t>Gamblers</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559</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15.80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0.17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15.47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16.13 </a:t>
                      </a:r>
                    </a:p>
                  </a:txBody>
                  <a:tcPr marL="7620" marR="7620" marT="7620" marB="0" anchor="ctr"/>
                </a:tc>
              </a:tr>
              <a:tr h="370840">
                <a:tc>
                  <a:txBody>
                    <a:bodyPr/>
                    <a:lstStyle/>
                    <a:p>
                      <a:pPr algn="l" fontAlgn="ctr"/>
                      <a:r>
                        <a:rPr lang="en-US" sz="2400" b="0" i="0" u="none" strike="noStrike" dirty="0" smtClean="0">
                          <a:solidFill>
                            <a:srgbClr val="000000"/>
                          </a:solidFill>
                          <a:latin typeface="Times New Roman" pitchFamily="18" charset="0"/>
                          <a:cs typeface="Times New Roman" pitchFamily="18" charset="0"/>
                        </a:rPr>
                        <a:t>Non-Gamblers</a:t>
                      </a:r>
                      <a:endParaRPr lang="en-US" sz="24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1604</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15.48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0.11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15.26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15.70 </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2286</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15.43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0.09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15.25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15.61 </a:t>
                      </a: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smtClean="0">
                <a:latin typeface="+mj-ea"/>
              </a:rPr>
              <a:t>Gambling behavior and Mental Heath</a:t>
            </a:r>
            <a:endParaRPr lang="zh-TW" altLang="zh-TW" b="1" dirty="0">
              <a:latin typeface="+mj-ea"/>
            </a:endParaRPr>
          </a:p>
        </p:txBody>
      </p:sp>
      <p:sp>
        <p:nvSpPr>
          <p:cNvPr id="5" name="文字方塊 4"/>
          <p:cNvSpPr txBox="1"/>
          <p:nvPr/>
        </p:nvSpPr>
        <p:spPr>
          <a:xfrm>
            <a:off x="500034" y="4500570"/>
            <a:ext cx="7960398" cy="1569660"/>
          </a:xfrm>
          <a:prstGeom prst="rect">
            <a:avLst/>
          </a:prstGeom>
          <a:noFill/>
        </p:spPr>
        <p:txBody>
          <a:bodyPr wrap="square" rtlCol="0">
            <a:spAutoFit/>
          </a:bodyPr>
          <a:lstStyle/>
          <a:p>
            <a:r>
              <a:rPr lang="en-US" altLang="zh-TW" sz="2400" dirty="0" smtClean="0"/>
              <a:t>The highest score of the general health questionnaire is 12, higher score means more serious health problem. Score 0 or 1 means normal. 3 or higher means probable mental health disorder.</a:t>
            </a:r>
            <a:endParaRPr lang="zh-TW" altLang="en-US" sz="2400" dirty="0"/>
          </a:p>
        </p:txBody>
      </p:sp>
      <p:graphicFrame>
        <p:nvGraphicFramePr>
          <p:cNvPr id="7" name="內容版面配置區 6"/>
          <p:cNvGraphicFramePr>
            <a:graphicFrameLocks noGrp="1"/>
          </p:cNvGraphicFramePr>
          <p:nvPr>
            <p:ph sz="quarter" idx="1"/>
            <p:extLst>
              <p:ext uri="{D42A27DB-BD31-4B8C-83A1-F6EECF244321}">
                <p14:modId xmlns:p14="http://schemas.microsoft.com/office/powerpoint/2010/main" val="1496615748"/>
              </p:ext>
            </p:extLst>
          </p:nvPr>
        </p:nvGraphicFramePr>
        <p:xfrm>
          <a:off x="428596" y="1928802"/>
          <a:ext cx="8001055" cy="2225040"/>
        </p:xfrm>
        <a:graphic>
          <a:graphicData uri="http://schemas.openxmlformats.org/drawingml/2006/table">
            <a:tbl>
              <a:tblPr firstRow="1" bandRow="1">
                <a:tableStyleId>{5C22544A-7EE6-4342-B048-85BDC9FD1C3A}</a:tableStyleId>
              </a:tblPr>
              <a:tblGrid>
                <a:gridCol w="2928958"/>
                <a:gridCol w="928694"/>
                <a:gridCol w="1071570"/>
                <a:gridCol w="857256"/>
                <a:gridCol w="1357322"/>
                <a:gridCol w="857255"/>
              </a:tblGrid>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Types</a:t>
                      </a:r>
                    </a:p>
                  </a:txBody>
                  <a:tcPr marL="7620" marR="7620" marT="7620" marB="0" anchor="ctr"/>
                </a:tc>
                <a:tc>
                  <a:txBody>
                    <a:bodyPr/>
                    <a:lstStyle/>
                    <a:p>
                      <a:pPr algn="l" fontAlgn="ctr"/>
                      <a:r>
                        <a:rPr lang="en-US" sz="2000" b="0" i="0" u="none" strike="noStrike">
                          <a:solidFill>
                            <a:srgbClr val="000000"/>
                          </a:solidFill>
                          <a:latin typeface="Times New Roman" pitchFamily="18" charset="0"/>
                          <a:cs typeface="Times New Roman" pitchFamily="18" charset="0"/>
                        </a:rPr>
                        <a:t>Persons</a:t>
                      </a:r>
                    </a:p>
                  </a:txBody>
                  <a:tcPr marL="7620" marR="7620" marT="7620" marB="0" anchor="ctr"/>
                </a:tc>
                <a:tc>
                  <a:txBody>
                    <a:bodyPr/>
                    <a:lstStyle/>
                    <a:p>
                      <a:pPr algn="l" fontAlgn="ctr"/>
                      <a:r>
                        <a:rPr lang="en-US" sz="2000" b="0" i="0" u="none" strike="noStrike">
                          <a:solidFill>
                            <a:srgbClr val="000000"/>
                          </a:solidFill>
                          <a:latin typeface="Times New Roman" pitchFamily="18" charset="0"/>
                          <a:cs typeface="Times New Roman" pitchFamily="18" charset="0"/>
                        </a:rPr>
                        <a:t>Mean</a:t>
                      </a:r>
                    </a:p>
                  </a:txBody>
                  <a:tcPr marL="7620" marR="7620" marT="7620" marB="0" anchor="ctr"/>
                </a:tc>
                <a:tc>
                  <a:txBody>
                    <a:bodyPr/>
                    <a:lstStyle/>
                    <a:p>
                      <a:pPr algn="l" fontAlgn="ctr"/>
                      <a:r>
                        <a:rPr lang="en-US" sz="2000" b="0" i="0" u="none" strike="noStrike" dirty="0">
                          <a:solidFill>
                            <a:srgbClr val="000000"/>
                          </a:solidFill>
                          <a:latin typeface="Times New Roman" pitchFamily="18" charset="0"/>
                          <a:cs typeface="Times New Roman" pitchFamily="18" charset="0"/>
                        </a:rPr>
                        <a:t>Std. Err.  </a:t>
                      </a:r>
                    </a:p>
                  </a:txBody>
                  <a:tcPr marL="7620" marR="7620" marT="7620" marB="0" anchor="ctr"/>
                </a:tc>
                <a:tc gridSpan="2">
                  <a:txBody>
                    <a:bodyPr/>
                    <a:lstStyle/>
                    <a:p>
                      <a:pPr algn="ctr" fontAlgn="ctr"/>
                      <a:r>
                        <a:rPr lang="en-US" sz="2000" b="0" i="0" u="none" strike="noStrike">
                          <a:solidFill>
                            <a:srgbClr val="000000"/>
                          </a:solidFill>
                          <a:latin typeface="Times New Roman" pitchFamily="18" charset="0"/>
                          <a:cs typeface="Times New Roman" pitchFamily="18" charset="0"/>
                        </a:rPr>
                        <a:t>   95% Conf. Interval</a:t>
                      </a:r>
                    </a:p>
                  </a:txBody>
                  <a:tcPr marL="7620" marR="7620" marT="7620" marB="0" anchor="ctr"/>
                </a:tc>
                <a:tc hMerge="1">
                  <a:txBody>
                    <a:bodyPr/>
                    <a:lstStyle/>
                    <a:p>
                      <a:endParaRPr lang="zh-TW" altLang="en-US"/>
                    </a:p>
                  </a:txBody>
                  <a:tcP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Problem Gamblers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41</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2.71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0.59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1.55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3.87 </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At-Risk Gamblers</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82</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1.23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0.22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0.81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1.66 </a:t>
                      </a:r>
                    </a:p>
                  </a:txBody>
                  <a:tcPr marL="7620" marR="7620" marT="7620" marB="0" anchor="ctr"/>
                </a:tc>
              </a:tr>
              <a:tr h="370840">
                <a:tc>
                  <a:txBody>
                    <a:bodyPr/>
                    <a:lstStyle/>
                    <a:p>
                      <a:pPr algn="l" fontAlgn="ctr"/>
                      <a:r>
                        <a:rPr lang="en-US" sz="2000" b="0" i="0" u="none" strike="noStrike" dirty="0" smtClean="0">
                          <a:solidFill>
                            <a:srgbClr val="000000"/>
                          </a:solidFill>
                          <a:latin typeface="Times New Roman" pitchFamily="18" charset="0"/>
                          <a:cs typeface="Times New Roman" pitchFamily="18" charset="0"/>
                        </a:rPr>
                        <a:t>Non-Problem </a:t>
                      </a:r>
                      <a:r>
                        <a:rPr lang="en-US" sz="2000" b="0" i="0" u="none" strike="noStrike" dirty="0">
                          <a:solidFill>
                            <a:srgbClr val="000000"/>
                          </a:solidFill>
                          <a:latin typeface="Times New Roman" pitchFamily="18" charset="0"/>
                          <a:cs typeface="Times New Roman" pitchFamily="18" charset="0"/>
                        </a:rPr>
                        <a:t>Gamblers</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559</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0.80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0.08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0.64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0.95 </a:t>
                      </a:r>
                    </a:p>
                  </a:txBody>
                  <a:tcPr marL="7620" marR="7620" marT="7620" marB="0" anchor="ctr"/>
                </a:tc>
              </a:tr>
              <a:tr h="370840">
                <a:tc>
                  <a:txBody>
                    <a:bodyPr/>
                    <a:lstStyle/>
                    <a:p>
                      <a:pPr algn="l" fontAlgn="ctr"/>
                      <a:r>
                        <a:rPr lang="en-US" sz="2000" b="0" i="0" u="none" strike="noStrike" dirty="0" smtClean="0">
                          <a:solidFill>
                            <a:srgbClr val="000000"/>
                          </a:solidFill>
                          <a:latin typeface="Times New Roman" pitchFamily="18" charset="0"/>
                          <a:cs typeface="Times New Roman" pitchFamily="18" charset="0"/>
                        </a:rPr>
                        <a:t>Non-Gamblers</a:t>
                      </a:r>
                      <a:endParaRPr lang="en-US" sz="2000" b="0" i="0" u="none" strike="noStrike" dirty="0">
                        <a:solidFill>
                          <a:srgbClr val="000000"/>
                        </a:solidFill>
                        <a:latin typeface="Times New Roman" pitchFamily="18" charset="0"/>
                        <a:cs typeface="Times New Roman" pitchFamily="18" charset="0"/>
                      </a:endParaRP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1604</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0.75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0.04 </a:t>
                      </a:r>
                    </a:p>
                  </a:txBody>
                  <a:tcPr marL="7620" marR="7620" marT="7620" marB="0" anchor="ctr"/>
                </a:tc>
                <a:tc>
                  <a:txBody>
                    <a:bodyPr/>
                    <a:lstStyle/>
                    <a:p>
                      <a:pPr algn="ctr" fontAlgn="ctr"/>
                      <a:r>
                        <a:rPr lang="en-US" altLang="zh-TW" sz="2000" b="0" i="0" u="none" strike="noStrike">
                          <a:solidFill>
                            <a:srgbClr val="000000"/>
                          </a:solidFill>
                          <a:latin typeface="Times New Roman" pitchFamily="18" charset="0"/>
                          <a:cs typeface="Times New Roman" pitchFamily="18" charset="0"/>
                        </a:rPr>
                        <a:t>0.66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0.84 </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2286</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0.81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0.04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0.74 </a:t>
                      </a:r>
                    </a:p>
                  </a:txBody>
                  <a:tcPr marL="7620" marR="7620" marT="7620" marB="0" anchor="ctr"/>
                </a:tc>
                <a:tc>
                  <a:txBody>
                    <a:bodyPr/>
                    <a:lstStyle/>
                    <a:p>
                      <a:pPr algn="ctr" fontAlgn="ctr"/>
                      <a:r>
                        <a:rPr lang="en-US" altLang="zh-TW" sz="2000" b="0" i="0" u="none" strike="noStrike" dirty="0">
                          <a:solidFill>
                            <a:srgbClr val="000000"/>
                          </a:solidFill>
                          <a:latin typeface="Times New Roman" pitchFamily="18" charset="0"/>
                          <a:cs typeface="Times New Roman" pitchFamily="18" charset="0"/>
                        </a:rPr>
                        <a:t>0.89 </a:t>
                      </a: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Who is happier?</a:t>
            </a:r>
            <a:endParaRPr lang="zh-TW" altLang="en-US" dirty="0"/>
          </a:p>
        </p:txBody>
      </p:sp>
      <p:sp>
        <p:nvSpPr>
          <p:cNvPr id="3" name="內容版面配置區 2"/>
          <p:cNvSpPr>
            <a:spLocks noGrp="1"/>
          </p:cNvSpPr>
          <p:nvPr>
            <p:ph sz="quarter" idx="1"/>
          </p:nvPr>
        </p:nvSpPr>
        <p:spPr/>
        <p:txBody>
          <a:bodyPr/>
          <a:lstStyle/>
          <a:p>
            <a:pPr>
              <a:buNone/>
            </a:pPr>
            <a:r>
              <a:rPr lang="en-US" altLang="zh-TW" dirty="0" smtClean="0"/>
              <a:t> Overall your quality of life in Macao is: </a:t>
            </a:r>
          </a:p>
          <a:p>
            <a:pPr marL="457200" indent="-457200">
              <a:buFont typeface="+mj-lt"/>
              <a:buAutoNum type="arabicPeriod"/>
            </a:pPr>
            <a:r>
              <a:rPr lang="en-US" altLang="zh-TW" dirty="0" smtClean="0"/>
              <a:t>Very good</a:t>
            </a:r>
          </a:p>
          <a:p>
            <a:pPr marL="457200" indent="-457200">
              <a:buFont typeface="+mj-lt"/>
              <a:buAutoNum type="arabicPeriod"/>
            </a:pPr>
            <a:r>
              <a:rPr lang="en-US" altLang="zh-TW" dirty="0" smtClean="0"/>
              <a:t>Good</a:t>
            </a:r>
          </a:p>
          <a:p>
            <a:pPr marL="457200" indent="-457200">
              <a:buFont typeface="+mj-lt"/>
              <a:buAutoNum type="arabicPeriod"/>
            </a:pPr>
            <a:r>
              <a:rPr lang="en-US" altLang="zh-TW" dirty="0" smtClean="0"/>
              <a:t>Bad</a:t>
            </a:r>
          </a:p>
          <a:p>
            <a:pPr marL="457200" indent="-457200">
              <a:buFont typeface="+mj-lt"/>
              <a:buAutoNum type="arabicPeriod"/>
            </a:pPr>
            <a:r>
              <a:rPr lang="en-US" altLang="zh-TW" dirty="0" smtClean="0"/>
              <a:t>Very Bad</a:t>
            </a:r>
          </a:p>
          <a:p>
            <a:pPr marL="457200" indent="-457200">
              <a:buFont typeface="+mj-lt"/>
              <a:buAutoNum type="arabicPeriod"/>
            </a:pPr>
            <a:r>
              <a:rPr lang="en-US" altLang="zh-TW" dirty="0" smtClean="0"/>
              <a:t>Don’t know?</a:t>
            </a:r>
          </a:p>
          <a:p>
            <a:pPr marL="457200" indent="-457200">
              <a:buFont typeface="+mj-lt"/>
              <a:buAutoNum type="arabicPeriod"/>
            </a:pPr>
            <a:r>
              <a:rPr lang="en-US" altLang="zh-TW" dirty="0" smtClean="0"/>
              <a:t>Refuse to answer</a:t>
            </a:r>
          </a:p>
          <a:p>
            <a:endParaRPr lang="en-US" altLang="zh-TW" dirty="0" smtClean="0"/>
          </a:p>
          <a:p>
            <a:pPr>
              <a:buNone/>
            </a:pPr>
            <a:r>
              <a:rPr lang="en-US" altLang="zh-TW" dirty="0" smtClean="0"/>
              <a:t>  </a:t>
            </a:r>
            <a:endParaRPr lang="zh-TW" altLang="zh-TW"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Overall Quality of Life in  Macao</a:t>
            </a:r>
            <a:endParaRPr lang="zh-TW" altLang="en-US" dirty="0"/>
          </a:p>
        </p:txBody>
      </p:sp>
      <p:graphicFrame>
        <p:nvGraphicFramePr>
          <p:cNvPr id="4" name="內容版面配置區 3"/>
          <p:cNvGraphicFramePr>
            <a:graphicFrameLocks noGrp="1"/>
          </p:cNvGraphicFramePr>
          <p:nvPr>
            <p:ph sz="quarter" idx="1"/>
          </p:nvPr>
        </p:nvGraphicFramePr>
        <p:xfrm>
          <a:off x="457200" y="1600200"/>
          <a:ext cx="7467600" cy="2987040"/>
        </p:xfrm>
        <a:graphic>
          <a:graphicData uri="http://schemas.openxmlformats.org/drawingml/2006/table">
            <a:tbl>
              <a:tblPr firstRow="1" bandRow="1">
                <a:tableStyleId>{5C22544A-7EE6-4342-B048-85BDC9FD1C3A}</a:tableStyleId>
              </a:tblPr>
              <a:tblGrid>
                <a:gridCol w="3114668"/>
                <a:gridCol w="2500330"/>
                <a:gridCol w="1852602"/>
              </a:tblGrid>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Types of Reponses</a:t>
                      </a:r>
                    </a:p>
                  </a:txBody>
                  <a:tcPr marL="7620" marR="7620" marT="7620" marB="0" anchor="ctr"/>
                </a:tc>
                <a:tc>
                  <a:txBody>
                    <a:bodyPr/>
                    <a:lstStyle/>
                    <a:p>
                      <a:pPr algn="l" fontAlgn="ctr"/>
                      <a:r>
                        <a:rPr lang="en-US" sz="2400" b="0" i="0" u="none" strike="noStrike">
                          <a:solidFill>
                            <a:srgbClr val="000000"/>
                          </a:solidFill>
                          <a:latin typeface="Times New Roman" pitchFamily="18" charset="0"/>
                          <a:cs typeface="Times New Roman" pitchFamily="18" charset="0"/>
                        </a:rPr>
                        <a:t>Participants</a:t>
                      </a:r>
                    </a:p>
                  </a:txBody>
                  <a:tcPr marL="7620" marR="7620" marT="7620" marB="0" anchor="ctr"/>
                </a:tc>
                <a:tc>
                  <a:txBody>
                    <a:bodyPr/>
                    <a:lstStyle/>
                    <a:p>
                      <a:pPr algn="l" fontAlgn="ctr"/>
                      <a:r>
                        <a:rPr lang="en-US" sz="2400" b="0" i="0" u="none" strike="noStrike">
                          <a:solidFill>
                            <a:srgbClr val="000000"/>
                          </a:solidFill>
                          <a:latin typeface="Times New Roman" pitchFamily="18" charset="0"/>
                          <a:cs typeface="Times New Roman" pitchFamily="18" charset="0"/>
                        </a:rPr>
                        <a:t>Percentage</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very good</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135</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6.0%</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good</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1658</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73.5%</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bad</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291</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12.9%</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very bad</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41</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1.8%</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don't know</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108</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4.8%</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refuse to answer</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23</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a:t>
                      </a:r>
                    </a:p>
                  </a:txBody>
                  <a:tcPr marL="7620" marR="7620" marT="7620" marB="0" anchor="ctr"/>
                </a:tc>
              </a:tr>
              <a:tr h="370840">
                <a:tc>
                  <a:txBody>
                    <a:bodyPr/>
                    <a:lstStyle/>
                    <a:p>
                      <a:pPr algn="l" fontAlgn="ctr"/>
                      <a:r>
                        <a:rPr lang="en-US" sz="24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2256</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100.0%</a:t>
                      </a: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non-gamblers are happier than gamblers</a:t>
            </a:r>
            <a:endParaRPr lang="zh-TW" altLang="en-US" dirty="0"/>
          </a:p>
        </p:txBody>
      </p:sp>
      <p:graphicFrame>
        <p:nvGraphicFramePr>
          <p:cNvPr id="4" name="內容版面配置區 3"/>
          <p:cNvGraphicFramePr>
            <a:graphicFrameLocks noGrp="1"/>
          </p:cNvGraphicFramePr>
          <p:nvPr>
            <p:ph sz="quarter" idx="1"/>
            <p:extLst>
              <p:ext uri="{D42A27DB-BD31-4B8C-83A1-F6EECF244321}">
                <p14:modId xmlns:p14="http://schemas.microsoft.com/office/powerpoint/2010/main" val="3461414318"/>
              </p:ext>
            </p:extLst>
          </p:nvPr>
        </p:nvGraphicFramePr>
        <p:xfrm>
          <a:off x="433357" y="2076231"/>
          <a:ext cx="7972452" cy="2686056"/>
        </p:xfrm>
        <a:graphic>
          <a:graphicData uri="http://schemas.openxmlformats.org/drawingml/2006/table">
            <a:tbl>
              <a:tblPr firstRow="1" bandRow="1">
                <a:tableStyleId>{5C22544A-7EE6-4342-B048-85BDC9FD1C3A}</a:tableStyleId>
              </a:tblPr>
              <a:tblGrid>
                <a:gridCol w="1952420"/>
                <a:gridCol w="1067747"/>
                <a:gridCol w="1067747"/>
                <a:gridCol w="915211"/>
                <a:gridCol w="1144014"/>
                <a:gridCol w="686391"/>
                <a:gridCol w="1138922"/>
              </a:tblGrid>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Quality of life</a:t>
                      </a:r>
                    </a:p>
                  </a:txBody>
                  <a:tcPr marL="7620" marR="7620" marT="7620" marB="0" anchor="ctr"/>
                </a:tc>
                <a:tc gridSpan="2">
                  <a:txBody>
                    <a:bodyPr/>
                    <a:lstStyle/>
                    <a:p>
                      <a:pPr algn="ctr" fontAlgn="ctr"/>
                      <a:r>
                        <a:rPr lang="en-US" sz="2000" b="0" i="0" u="none" strike="noStrike" dirty="0" smtClean="0">
                          <a:solidFill>
                            <a:srgbClr val="000000"/>
                          </a:solidFill>
                          <a:latin typeface="Times New Roman" pitchFamily="18" charset="0"/>
                          <a:cs typeface="Times New Roman" pitchFamily="18" charset="0"/>
                        </a:rPr>
                        <a:t>Non-gamblers</a:t>
                      </a:r>
                      <a:endParaRPr lang="en-US" sz="2000" b="0" i="0" u="none" strike="noStrike" dirty="0">
                        <a:solidFill>
                          <a:srgbClr val="000000"/>
                        </a:solidFill>
                        <a:latin typeface="Times New Roman" pitchFamily="18" charset="0"/>
                        <a:cs typeface="Times New Roman" pitchFamily="18" charset="0"/>
                      </a:endParaRPr>
                    </a:p>
                  </a:txBody>
                  <a:tcPr marL="7620" marR="7620" marT="7620" marB="0" anchor="ctr"/>
                </a:tc>
                <a:tc hMerge="1">
                  <a:txBody>
                    <a:bodyPr/>
                    <a:lstStyle/>
                    <a:p>
                      <a:endParaRPr lang="zh-TW" altLang="en-US"/>
                    </a:p>
                  </a:txBody>
                  <a:tcPr/>
                </a:tc>
                <a:tc gridSpan="2">
                  <a:txBody>
                    <a:bodyPr/>
                    <a:lstStyle/>
                    <a:p>
                      <a:pPr algn="ctr" fontAlgn="ctr"/>
                      <a:r>
                        <a:rPr lang="en-US" sz="2000" b="0" i="0" u="none" strike="noStrike">
                          <a:solidFill>
                            <a:srgbClr val="000000"/>
                          </a:solidFill>
                          <a:latin typeface="Times New Roman" pitchFamily="18" charset="0"/>
                          <a:cs typeface="Times New Roman" pitchFamily="18" charset="0"/>
                        </a:rPr>
                        <a:t>Gamblers</a:t>
                      </a:r>
                    </a:p>
                  </a:txBody>
                  <a:tcPr marL="7620" marR="7620" marT="7620" marB="0" anchor="ctr"/>
                </a:tc>
                <a:tc hMerge="1">
                  <a:txBody>
                    <a:bodyPr/>
                    <a:lstStyle/>
                    <a:p>
                      <a:endParaRPr lang="zh-TW" altLang="en-US"/>
                    </a:p>
                  </a:txBody>
                  <a:tcPr/>
                </a:tc>
                <a:tc gridSpan="2">
                  <a:txBody>
                    <a:bodyPr/>
                    <a:lstStyle/>
                    <a:p>
                      <a:pPr algn="ctr" fontAlgn="ctr"/>
                      <a:r>
                        <a:rPr lang="en-US" sz="2000" b="0" i="0" u="none" strike="noStrike">
                          <a:solidFill>
                            <a:srgbClr val="000000"/>
                          </a:solidFill>
                          <a:latin typeface="Times New Roman" pitchFamily="18" charset="0"/>
                          <a:cs typeface="Times New Roman" pitchFamily="18" charset="0"/>
                        </a:rPr>
                        <a:t>Total</a:t>
                      </a:r>
                    </a:p>
                  </a:txBody>
                  <a:tcPr marL="7620" marR="7620" marT="7620" marB="0" anchor="ctr"/>
                </a:tc>
                <a:tc hMerge="1">
                  <a:txBody>
                    <a:bodyPr/>
                    <a:lstStyle/>
                    <a:p>
                      <a:endParaRPr lang="zh-TW" altLang="en-US"/>
                    </a:p>
                  </a:txBody>
                  <a:tcPr/>
                </a:tc>
              </a:tr>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very good</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105</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7.1%</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30</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4.7%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135</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6.4%</a:t>
                      </a:r>
                    </a:p>
                  </a:txBody>
                  <a:tcPr marL="7620" marR="7620" marT="7620" marB="0" anchor="ctr"/>
                </a:tc>
              </a:tr>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good</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1,172</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78.8%</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486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76.3%</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1,658</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78.0%</a:t>
                      </a:r>
                    </a:p>
                  </a:txBody>
                  <a:tcPr marL="7620" marR="7620" marT="7620" marB="0" anchor="ctr"/>
                </a:tc>
              </a:tr>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bad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185</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12.4%</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106</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16.6%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291</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13.7%</a:t>
                      </a:r>
                    </a:p>
                  </a:txBody>
                  <a:tcPr marL="7620" marR="7620" marT="7620" marB="0" anchor="ctr"/>
                </a:tc>
              </a:tr>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very bad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26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15</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2.4%</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41</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1.9%</a:t>
                      </a:r>
                    </a:p>
                  </a:txBody>
                  <a:tcPr marL="7620" marR="7620" marT="7620" marB="0" anchor="ctr"/>
                </a:tc>
              </a:tr>
              <a:tr h="447676">
                <a:tc>
                  <a:txBody>
                    <a:bodyPr/>
                    <a:lstStyle/>
                    <a:p>
                      <a:pPr algn="l" fontAlgn="ctr"/>
                      <a:r>
                        <a:rPr lang="en-US" sz="20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1,488</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637</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2,125</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r>
            </a:tbl>
          </a:graphicData>
        </a:graphic>
      </p:graphicFrame>
      <p:sp>
        <p:nvSpPr>
          <p:cNvPr id="5" name="矩形 4"/>
          <p:cNvSpPr/>
          <p:nvPr/>
        </p:nvSpPr>
        <p:spPr>
          <a:xfrm>
            <a:off x="428596" y="5199166"/>
            <a:ext cx="7786742" cy="830997"/>
          </a:xfrm>
          <a:prstGeom prst="rect">
            <a:avLst/>
          </a:prstGeom>
        </p:spPr>
        <p:txBody>
          <a:bodyPr wrap="square">
            <a:spAutoFit/>
          </a:bodyPr>
          <a:lstStyle/>
          <a:p>
            <a:r>
              <a:rPr lang="en-US" altLang="zh-TW" sz="2400" dirty="0" smtClean="0">
                <a:latin typeface="Times New Roman" pitchFamily="18" charset="0"/>
                <a:cs typeface="Times New Roman" pitchFamily="18" charset="0"/>
              </a:rPr>
              <a:t>Pearson chi2(3) = 10.8354     Pr =0.013   </a:t>
            </a:r>
          </a:p>
          <a:p>
            <a:r>
              <a:rPr lang="en-US" altLang="zh-TW" sz="2400" dirty="0" smtClean="0">
                <a:latin typeface="Times New Roman" pitchFamily="18" charset="0"/>
                <a:cs typeface="Times New Roman" pitchFamily="18" charset="0"/>
              </a:rPr>
              <a:t>Cramer's V =0.0714</a:t>
            </a:r>
            <a:endParaRPr lang="zh-TW" alt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859216" cy="1143000"/>
          </a:xfrm>
        </p:spPr>
        <p:txBody>
          <a:bodyPr/>
          <a:lstStyle/>
          <a:p>
            <a:r>
              <a:rPr lang="en-US" altLang="zh-TW" dirty="0" smtClean="0"/>
              <a:t>Non-problem Gamblers and non-gamblers are similar</a:t>
            </a:r>
            <a:endParaRPr lang="zh-TW" altLang="en-US" dirty="0"/>
          </a:p>
        </p:txBody>
      </p:sp>
      <p:graphicFrame>
        <p:nvGraphicFramePr>
          <p:cNvPr id="4" name="內容版面配置區 3"/>
          <p:cNvGraphicFramePr>
            <a:graphicFrameLocks noGrp="1"/>
          </p:cNvGraphicFramePr>
          <p:nvPr>
            <p:ph sz="quarter" idx="1"/>
            <p:extLst>
              <p:ext uri="{D42A27DB-BD31-4B8C-83A1-F6EECF244321}">
                <p14:modId xmlns:p14="http://schemas.microsoft.com/office/powerpoint/2010/main" val="4020919638"/>
              </p:ext>
            </p:extLst>
          </p:nvPr>
        </p:nvGraphicFramePr>
        <p:xfrm>
          <a:off x="571472" y="1600200"/>
          <a:ext cx="8052780" cy="2471420"/>
        </p:xfrm>
        <a:graphic>
          <a:graphicData uri="http://schemas.openxmlformats.org/drawingml/2006/table">
            <a:tbl>
              <a:tblPr firstRow="1" bandRow="1">
                <a:tableStyleId>{5C22544A-7EE6-4342-B048-85BDC9FD1C3A}</a:tableStyleId>
              </a:tblPr>
              <a:tblGrid>
                <a:gridCol w="1643074"/>
                <a:gridCol w="1000132"/>
                <a:gridCol w="1214446"/>
                <a:gridCol w="1143008"/>
                <a:gridCol w="1143008"/>
                <a:gridCol w="842312"/>
                <a:gridCol w="1066800"/>
              </a:tblGrid>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Quality of life</a:t>
                      </a:r>
                    </a:p>
                  </a:txBody>
                  <a:tcPr marL="7620" marR="7620" marT="7620" marB="0" anchor="ctr"/>
                </a:tc>
                <a:tc gridSpan="2">
                  <a:txBody>
                    <a:bodyPr/>
                    <a:lstStyle/>
                    <a:p>
                      <a:pPr algn="ctr" fontAlgn="ctr"/>
                      <a:r>
                        <a:rPr lang="en-US" sz="2000" b="0" i="0" u="none" strike="noStrike" dirty="0" smtClean="0">
                          <a:solidFill>
                            <a:srgbClr val="000000"/>
                          </a:solidFill>
                          <a:latin typeface="Times New Roman" pitchFamily="18" charset="0"/>
                          <a:cs typeface="Times New Roman" pitchFamily="18" charset="0"/>
                        </a:rPr>
                        <a:t>Non-Gamblers</a:t>
                      </a:r>
                      <a:endParaRPr lang="en-US" sz="2000" b="0" i="0" u="none" strike="noStrike" dirty="0">
                        <a:solidFill>
                          <a:srgbClr val="000000"/>
                        </a:solidFill>
                        <a:latin typeface="Times New Roman" pitchFamily="18" charset="0"/>
                        <a:cs typeface="Times New Roman" pitchFamily="18" charset="0"/>
                      </a:endParaRPr>
                    </a:p>
                  </a:txBody>
                  <a:tcPr marL="7620" marR="7620" marT="7620" marB="0" anchor="ctr"/>
                </a:tc>
                <a:tc hMerge="1">
                  <a:txBody>
                    <a:bodyPr/>
                    <a:lstStyle/>
                    <a:p>
                      <a:endParaRPr lang="zh-TW" altLang="en-US"/>
                    </a:p>
                  </a:txBody>
                  <a:tcPr/>
                </a:tc>
                <a:tc gridSpan="2">
                  <a:txBody>
                    <a:bodyPr/>
                    <a:lstStyle/>
                    <a:p>
                      <a:pPr algn="ctr" fontAlgn="ctr"/>
                      <a:r>
                        <a:rPr lang="en-US" sz="2000" b="0" i="0" u="none" strike="noStrike" dirty="0" smtClean="0">
                          <a:solidFill>
                            <a:srgbClr val="000000"/>
                          </a:solidFill>
                          <a:latin typeface="Times New Roman" pitchFamily="18" charset="0"/>
                          <a:cs typeface="Times New Roman" pitchFamily="18" charset="0"/>
                        </a:rPr>
                        <a:t>Non-Problem </a:t>
                      </a:r>
                      <a:r>
                        <a:rPr lang="en-US" sz="2000" b="0" i="0" u="none" strike="noStrike" dirty="0">
                          <a:solidFill>
                            <a:srgbClr val="000000"/>
                          </a:solidFill>
                          <a:latin typeface="Times New Roman" pitchFamily="18" charset="0"/>
                          <a:cs typeface="Times New Roman" pitchFamily="18" charset="0"/>
                        </a:rPr>
                        <a:t>Gamblers</a:t>
                      </a:r>
                    </a:p>
                  </a:txBody>
                  <a:tcPr marL="7620" marR="7620" marT="7620" marB="0" anchor="ctr"/>
                </a:tc>
                <a:tc hMerge="1">
                  <a:txBody>
                    <a:bodyPr/>
                    <a:lstStyle/>
                    <a:p>
                      <a:endParaRPr lang="zh-TW" altLang="en-US"/>
                    </a:p>
                  </a:txBody>
                  <a:tcPr/>
                </a:tc>
                <a:tc gridSpan="2">
                  <a:txBody>
                    <a:bodyPr/>
                    <a:lstStyle/>
                    <a:p>
                      <a:pPr algn="ctr" fontAlgn="ctr"/>
                      <a:r>
                        <a:rPr lang="en-US" sz="2000" b="0" i="0" u="none" strike="noStrike">
                          <a:solidFill>
                            <a:srgbClr val="000000"/>
                          </a:solidFill>
                          <a:latin typeface="Times New Roman" pitchFamily="18" charset="0"/>
                          <a:cs typeface="Times New Roman" pitchFamily="18" charset="0"/>
                        </a:rPr>
                        <a:t>Total</a:t>
                      </a:r>
                    </a:p>
                  </a:txBody>
                  <a:tcPr marL="7620" marR="7620" marT="7620" marB="0" anchor="ctr"/>
                </a:tc>
                <a:tc hMerge="1">
                  <a:txBody>
                    <a:bodyPr/>
                    <a:lstStyle/>
                    <a:p>
                      <a:endParaRPr lang="zh-TW" altLang="en-US"/>
                    </a:p>
                  </a:txBody>
                  <a:tcP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very good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105</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7.1%</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22</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4.2%</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127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6.3%</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good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1,171</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78.7%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412</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78.6%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1,583</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78.7%</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bad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185</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12.4%</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80</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15.3%</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265</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13.2%</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very bad</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26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1.7%</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10</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1.9%</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36</a:t>
                      </a:r>
                    </a:p>
                  </a:txBody>
                  <a:tcPr marL="7620" marR="7620" marT="7620" marB="0" anchor="ctr"/>
                </a:tc>
                <a:tc>
                  <a:txBody>
                    <a:bodyPr/>
                    <a:lstStyle/>
                    <a:p>
                      <a:pPr algn="r" fontAlgn="ctr"/>
                      <a:r>
                        <a:rPr lang="en-US" altLang="zh-TW" sz="2000" b="0" i="0" u="none" strike="noStrike">
                          <a:solidFill>
                            <a:srgbClr val="000000"/>
                          </a:solidFill>
                          <a:latin typeface="Times New Roman" pitchFamily="18" charset="0"/>
                          <a:cs typeface="Times New Roman" pitchFamily="18" charset="0"/>
                        </a:rPr>
                        <a:t>1.8%</a:t>
                      </a:r>
                    </a:p>
                  </a:txBody>
                  <a:tcPr marL="7620" marR="7620" marT="7620" marB="0" anchor="ctr"/>
                </a:tc>
              </a:tr>
              <a:tr h="370840">
                <a:tc>
                  <a:txBody>
                    <a:bodyPr/>
                    <a:lstStyle/>
                    <a:p>
                      <a:pPr algn="l" fontAlgn="ctr"/>
                      <a:r>
                        <a:rPr lang="en-US" sz="20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1,487</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524</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2,011</a:t>
                      </a:r>
                    </a:p>
                  </a:txBody>
                  <a:tcPr marL="7620" marR="7620" marT="7620" marB="0" anchor="ctr"/>
                </a:tc>
                <a:tc>
                  <a:txBody>
                    <a:bodyPr/>
                    <a:lstStyle/>
                    <a:p>
                      <a:pPr algn="r" fontAlgn="ctr"/>
                      <a:r>
                        <a:rPr lang="en-US" altLang="zh-TW" sz="2000" b="0" i="0" u="none" strike="noStrike" dirty="0">
                          <a:solidFill>
                            <a:srgbClr val="000000"/>
                          </a:solidFill>
                          <a:latin typeface="Times New Roman" pitchFamily="18" charset="0"/>
                          <a:cs typeface="Times New Roman" pitchFamily="18" charset="0"/>
                        </a:rPr>
                        <a:t>100.0%</a:t>
                      </a:r>
                    </a:p>
                  </a:txBody>
                  <a:tcPr marL="7620" marR="7620" marT="7620" marB="0" anchor="ctr"/>
                </a:tc>
              </a:tr>
            </a:tbl>
          </a:graphicData>
        </a:graphic>
      </p:graphicFrame>
      <p:sp>
        <p:nvSpPr>
          <p:cNvPr id="6" name="矩形 5"/>
          <p:cNvSpPr/>
          <p:nvPr/>
        </p:nvSpPr>
        <p:spPr>
          <a:xfrm>
            <a:off x="642910" y="4786322"/>
            <a:ext cx="6000792" cy="830997"/>
          </a:xfrm>
          <a:prstGeom prst="rect">
            <a:avLst/>
          </a:prstGeom>
        </p:spPr>
        <p:txBody>
          <a:bodyPr wrap="square">
            <a:spAutoFit/>
          </a:bodyPr>
          <a:lstStyle/>
          <a:p>
            <a:r>
              <a:rPr lang="en-US" altLang="zh-TW" sz="2400" dirty="0" smtClean="0"/>
              <a:t>Pearson chi2(3) = 7.4324 Pr = 0.059  Cramer's V =0.0608</a:t>
            </a:r>
            <a:endParaRPr lang="zh-TW" altLang="en-US"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Non-problem gamblers are happier than At-risk or Problem gamblers</a:t>
            </a:r>
            <a:endParaRPr lang="zh-TW" altLang="en-US" dirty="0"/>
          </a:p>
        </p:txBody>
      </p:sp>
      <p:graphicFrame>
        <p:nvGraphicFramePr>
          <p:cNvPr id="4" name="內容版面配置區 3"/>
          <p:cNvGraphicFramePr>
            <a:graphicFrameLocks noGrp="1"/>
          </p:cNvGraphicFramePr>
          <p:nvPr>
            <p:ph sz="quarter" idx="1"/>
          </p:nvPr>
        </p:nvGraphicFramePr>
        <p:xfrm>
          <a:off x="214282" y="1600200"/>
          <a:ext cx="8358246" cy="2971800"/>
        </p:xfrm>
        <a:graphic>
          <a:graphicData uri="http://schemas.openxmlformats.org/drawingml/2006/table">
            <a:tbl>
              <a:tblPr firstRow="1" bandRow="1">
                <a:tableStyleId>{5C22544A-7EE6-4342-B048-85BDC9FD1C3A}</a:tableStyleId>
              </a:tblPr>
              <a:tblGrid>
                <a:gridCol w="1647108"/>
                <a:gridCol w="740962"/>
                <a:gridCol w="1497869"/>
                <a:gridCol w="828969"/>
                <a:gridCol w="1428760"/>
                <a:gridCol w="1020542"/>
                <a:gridCol w="1194036"/>
              </a:tblGrid>
              <a:tr h="1078343">
                <a:tc>
                  <a:txBody>
                    <a:bodyPr/>
                    <a:lstStyle/>
                    <a:p>
                      <a:pPr algn="l" fontAlgn="ctr"/>
                      <a:r>
                        <a:rPr lang="en-US" sz="2400" b="0" i="0" u="none" strike="noStrike" dirty="0" smtClean="0">
                          <a:solidFill>
                            <a:srgbClr val="000000"/>
                          </a:solidFill>
                          <a:latin typeface="Times New Roman" pitchFamily="18" charset="0"/>
                          <a:cs typeface="Times New Roman" pitchFamily="18" charset="0"/>
                        </a:rPr>
                        <a:t>Quality </a:t>
                      </a:r>
                      <a:r>
                        <a:rPr lang="en-US" sz="2400" b="0" i="0" u="none" strike="noStrike" dirty="0">
                          <a:solidFill>
                            <a:srgbClr val="000000"/>
                          </a:solidFill>
                          <a:latin typeface="Times New Roman" pitchFamily="18" charset="0"/>
                          <a:cs typeface="Times New Roman" pitchFamily="18" charset="0"/>
                        </a:rPr>
                        <a:t>of life </a:t>
                      </a:r>
                    </a:p>
                  </a:txBody>
                  <a:tcPr marL="7620" marR="7620" marT="7620" marB="0" anchor="ctr"/>
                </a:tc>
                <a:tc gridSpan="2">
                  <a:txBody>
                    <a:bodyPr/>
                    <a:lstStyle/>
                    <a:p>
                      <a:pPr algn="ctr" fontAlgn="ctr"/>
                      <a:r>
                        <a:rPr lang="en-US" sz="2400" b="0" i="0" u="none" strike="noStrike" dirty="0" smtClean="0">
                          <a:solidFill>
                            <a:srgbClr val="000000"/>
                          </a:solidFill>
                          <a:latin typeface="Times New Roman" pitchFamily="18" charset="0"/>
                          <a:cs typeface="Times New Roman" pitchFamily="18" charset="0"/>
                        </a:rPr>
                        <a:t>Non-problem </a:t>
                      </a:r>
                      <a:r>
                        <a:rPr lang="en-US" sz="2400" b="0" i="0" u="none" strike="noStrike" dirty="0">
                          <a:solidFill>
                            <a:srgbClr val="000000"/>
                          </a:solidFill>
                          <a:latin typeface="Times New Roman" pitchFamily="18" charset="0"/>
                          <a:cs typeface="Times New Roman" pitchFamily="18" charset="0"/>
                        </a:rPr>
                        <a:t>Gamblers</a:t>
                      </a:r>
                    </a:p>
                  </a:txBody>
                  <a:tcPr marL="7620" marR="7620" marT="7620" marB="0" anchor="ctr"/>
                </a:tc>
                <a:tc hMerge="1">
                  <a:txBody>
                    <a:bodyPr/>
                    <a:lstStyle/>
                    <a:p>
                      <a:endParaRPr lang="zh-TW" altLang="en-US"/>
                    </a:p>
                  </a:txBody>
                  <a:tcPr/>
                </a:tc>
                <a:tc gridSpan="2">
                  <a:txBody>
                    <a:bodyPr/>
                    <a:lstStyle/>
                    <a:p>
                      <a:pPr algn="ctr" fontAlgn="ctr"/>
                      <a:r>
                        <a:rPr lang="en-US" sz="2400" b="0" i="0" u="none" strike="noStrike">
                          <a:solidFill>
                            <a:srgbClr val="000000"/>
                          </a:solidFill>
                          <a:latin typeface="Times New Roman" pitchFamily="18" charset="0"/>
                          <a:cs typeface="Times New Roman" pitchFamily="18" charset="0"/>
                        </a:rPr>
                        <a:t>At-risk or Problem Gamblers</a:t>
                      </a:r>
                    </a:p>
                  </a:txBody>
                  <a:tcPr marL="7620" marR="7620" marT="7620" marB="0" anchor="ctr"/>
                </a:tc>
                <a:tc hMerge="1">
                  <a:txBody>
                    <a:bodyPr/>
                    <a:lstStyle/>
                    <a:p>
                      <a:endParaRPr lang="zh-TW" altLang="en-US"/>
                    </a:p>
                  </a:txBody>
                  <a:tcPr/>
                </a:tc>
                <a:tc gridSpan="2">
                  <a:txBody>
                    <a:bodyPr/>
                    <a:lstStyle/>
                    <a:p>
                      <a:pPr algn="ctr" fontAlgn="ctr"/>
                      <a:r>
                        <a:rPr lang="en-US" sz="2400" b="0" i="0" u="none" strike="noStrike">
                          <a:solidFill>
                            <a:srgbClr val="000000"/>
                          </a:solidFill>
                          <a:latin typeface="Times New Roman" pitchFamily="18" charset="0"/>
                          <a:cs typeface="Times New Roman" pitchFamily="18" charset="0"/>
                        </a:rPr>
                        <a:t>Total</a:t>
                      </a:r>
                    </a:p>
                  </a:txBody>
                  <a:tcPr marL="7620" marR="7620" marT="7620" marB="0" anchor="ctr"/>
                </a:tc>
                <a:tc hMerge="1">
                  <a:txBody>
                    <a:bodyPr/>
                    <a:lstStyle/>
                    <a:p>
                      <a:endParaRPr lang="zh-TW" altLang="en-US"/>
                    </a:p>
                  </a:txBody>
                  <a:tcPr/>
                </a:tc>
              </a:tr>
              <a:tr h="364405">
                <a:tc>
                  <a:txBody>
                    <a:bodyPr/>
                    <a:lstStyle/>
                    <a:p>
                      <a:pPr algn="l" fontAlgn="ctr"/>
                      <a:r>
                        <a:rPr lang="en-US" sz="2400" b="0" i="0" u="none" strike="noStrike" dirty="0">
                          <a:solidFill>
                            <a:srgbClr val="000000"/>
                          </a:solidFill>
                          <a:latin typeface="Times New Roman" pitchFamily="18" charset="0"/>
                          <a:cs typeface="Times New Roman" pitchFamily="18" charset="0"/>
                        </a:rPr>
                        <a:t>very good</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22</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4.2%</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8</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7.0%</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30</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4.7%</a:t>
                      </a:r>
                    </a:p>
                  </a:txBody>
                  <a:tcPr marL="7620" marR="7620" marT="7620" marB="0" anchor="ctr"/>
                </a:tc>
              </a:tr>
              <a:tr h="364405">
                <a:tc>
                  <a:txBody>
                    <a:bodyPr/>
                    <a:lstStyle/>
                    <a:p>
                      <a:pPr algn="l" fontAlgn="ctr"/>
                      <a:r>
                        <a:rPr lang="en-US" sz="2400" b="0" i="0" u="none" strike="noStrike" dirty="0">
                          <a:solidFill>
                            <a:srgbClr val="000000"/>
                          </a:solidFill>
                          <a:latin typeface="Times New Roman" pitchFamily="18" charset="0"/>
                          <a:cs typeface="Times New Roman" pitchFamily="18" charset="0"/>
                        </a:rPr>
                        <a:t>good</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412</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78.6%</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75</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65.8%</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487</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76.3%</a:t>
                      </a:r>
                    </a:p>
                  </a:txBody>
                  <a:tcPr marL="7620" marR="7620" marT="7620" marB="0" anchor="ctr"/>
                </a:tc>
              </a:tr>
              <a:tr h="364405">
                <a:tc>
                  <a:txBody>
                    <a:bodyPr/>
                    <a:lstStyle/>
                    <a:p>
                      <a:pPr algn="l" fontAlgn="ctr"/>
                      <a:r>
                        <a:rPr lang="en-US" sz="2400" b="0" i="0" u="none" strike="noStrike" dirty="0">
                          <a:solidFill>
                            <a:srgbClr val="000000"/>
                          </a:solidFill>
                          <a:latin typeface="Times New Roman" pitchFamily="18" charset="0"/>
                          <a:cs typeface="Times New Roman" pitchFamily="18" charset="0"/>
                        </a:rPr>
                        <a:t>bad</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80</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15.3%</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26</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22.8%</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106</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16.6%</a:t>
                      </a:r>
                    </a:p>
                  </a:txBody>
                  <a:tcPr marL="7620" marR="7620" marT="7620" marB="0" anchor="ctr"/>
                </a:tc>
              </a:tr>
              <a:tr h="364405">
                <a:tc>
                  <a:txBody>
                    <a:bodyPr/>
                    <a:lstStyle/>
                    <a:p>
                      <a:pPr algn="l" fontAlgn="ctr"/>
                      <a:r>
                        <a:rPr lang="en-US" sz="2400" b="0" i="0" u="none" strike="noStrike" dirty="0">
                          <a:solidFill>
                            <a:srgbClr val="000000"/>
                          </a:solidFill>
                          <a:latin typeface="Times New Roman" pitchFamily="18" charset="0"/>
                          <a:cs typeface="Times New Roman" pitchFamily="18" charset="0"/>
                        </a:rPr>
                        <a:t>very bad</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10</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1.9%</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5</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4.4%</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15</a:t>
                      </a:r>
                    </a:p>
                  </a:txBody>
                  <a:tcPr marL="7620" marR="7620" marT="7620" marB="0" anchor="ctr"/>
                </a:tc>
                <a:tc>
                  <a:txBody>
                    <a:bodyPr/>
                    <a:lstStyle/>
                    <a:p>
                      <a:pPr algn="ctr" fontAlgn="ctr"/>
                      <a:r>
                        <a:rPr lang="en-US" altLang="zh-TW" sz="2400" b="0" i="0" u="none" strike="noStrike">
                          <a:solidFill>
                            <a:srgbClr val="000000"/>
                          </a:solidFill>
                          <a:latin typeface="Times New Roman" pitchFamily="18" charset="0"/>
                          <a:cs typeface="Times New Roman" pitchFamily="18" charset="0"/>
                        </a:rPr>
                        <a:t>2.4%</a:t>
                      </a:r>
                    </a:p>
                  </a:txBody>
                  <a:tcPr marL="7620" marR="7620" marT="7620" marB="0" anchor="ctr"/>
                </a:tc>
              </a:tr>
              <a:tr h="364405">
                <a:tc>
                  <a:txBody>
                    <a:bodyPr/>
                    <a:lstStyle/>
                    <a:p>
                      <a:pPr algn="l" fontAlgn="ctr"/>
                      <a:r>
                        <a:rPr lang="en-US" sz="2400" b="0" i="0" u="none" strike="noStrike" dirty="0">
                          <a:solidFill>
                            <a:srgbClr val="000000"/>
                          </a:solidFill>
                          <a:latin typeface="Times New Roman" pitchFamily="18" charset="0"/>
                          <a:cs typeface="Times New Roman" pitchFamily="18" charset="0"/>
                        </a:rPr>
                        <a:t>Total</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524</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114</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100.0%</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638</a:t>
                      </a:r>
                    </a:p>
                  </a:txBody>
                  <a:tcPr marL="7620" marR="7620" marT="7620" marB="0" anchor="ctr"/>
                </a:tc>
                <a:tc>
                  <a:txBody>
                    <a:bodyPr/>
                    <a:lstStyle/>
                    <a:p>
                      <a:pPr algn="ctr" fontAlgn="ctr"/>
                      <a:r>
                        <a:rPr lang="en-US" altLang="zh-TW" sz="2400" b="0" i="0" u="none" strike="noStrike" dirty="0">
                          <a:solidFill>
                            <a:srgbClr val="000000"/>
                          </a:solidFill>
                          <a:latin typeface="Times New Roman" pitchFamily="18" charset="0"/>
                          <a:cs typeface="Times New Roman" pitchFamily="18" charset="0"/>
                        </a:rPr>
                        <a:t>100.0%</a:t>
                      </a:r>
                    </a:p>
                  </a:txBody>
                  <a:tcPr marL="7620" marR="7620" marT="7620" marB="0" anchor="ctr"/>
                </a:tc>
              </a:tr>
            </a:tbl>
          </a:graphicData>
        </a:graphic>
      </p:graphicFrame>
      <p:sp>
        <p:nvSpPr>
          <p:cNvPr id="5" name="矩形 4"/>
          <p:cNvSpPr/>
          <p:nvPr/>
        </p:nvSpPr>
        <p:spPr>
          <a:xfrm>
            <a:off x="1000100" y="5286388"/>
            <a:ext cx="6572296" cy="830997"/>
          </a:xfrm>
          <a:prstGeom prst="rect">
            <a:avLst/>
          </a:prstGeom>
        </p:spPr>
        <p:txBody>
          <a:bodyPr wrap="square">
            <a:spAutoFit/>
          </a:bodyPr>
          <a:lstStyle/>
          <a:p>
            <a:r>
              <a:rPr lang="fr-FR" altLang="zh-TW" dirty="0" smtClean="0"/>
              <a:t> </a:t>
            </a:r>
            <a:r>
              <a:rPr lang="fr-FR" altLang="zh-TW" sz="2400" dirty="0" smtClean="0"/>
              <a:t>Pearson chi2(3) =  9.2518   Pr = 0.026 </a:t>
            </a:r>
            <a:r>
              <a:rPr lang="fr-FR" altLang="zh-TW" sz="2400" dirty="0" err="1" smtClean="0"/>
              <a:t>Cramer's</a:t>
            </a:r>
            <a:r>
              <a:rPr lang="fr-FR" altLang="zh-TW" sz="2400" dirty="0" smtClean="0"/>
              <a:t> V =   0.1204</a:t>
            </a:r>
            <a:endParaRPr lang="zh-TW" alt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CN" dirty="0" smtClean="0"/>
              <a:t>Preliminary Conclusions</a:t>
            </a:r>
            <a:endParaRPr lang="zh-TW" altLang="en-US" dirty="0"/>
          </a:p>
        </p:txBody>
      </p:sp>
      <p:sp>
        <p:nvSpPr>
          <p:cNvPr id="3" name="內容版面配置區 2"/>
          <p:cNvSpPr>
            <a:spLocks noGrp="1"/>
          </p:cNvSpPr>
          <p:nvPr>
            <p:ph sz="quarter" idx="1"/>
          </p:nvPr>
        </p:nvSpPr>
        <p:spPr/>
        <p:txBody>
          <a:bodyPr>
            <a:normAutofit/>
          </a:bodyPr>
          <a:lstStyle/>
          <a:p>
            <a:r>
              <a:rPr lang="en-US" altLang="zh-CN" dirty="0" smtClean="0"/>
              <a:t>Non-problem gambling has no significant impact on gamblers’ general health, family functioning or the overall quality of life.  Gambling can be an entertainment for non-problem gamblers. </a:t>
            </a:r>
          </a:p>
          <a:p>
            <a:r>
              <a:rPr lang="en-US" altLang="zh-CN" dirty="0" smtClean="0"/>
              <a:t>At-risk gambling and problem gambling do have negative impact on gamblers’ general health, family functioning or the overall quality of life. </a:t>
            </a:r>
          </a:p>
          <a:p>
            <a:r>
              <a:rPr lang="en-US" altLang="zh-CN" dirty="0" smtClean="0"/>
              <a:t>Non-gamblers are more satisfied with their quality of life.</a:t>
            </a:r>
          </a:p>
          <a:p>
            <a:r>
              <a:rPr lang="en-US" altLang="zh-CN" dirty="0" smtClean="0"/>
              <a:t>Restrictions: cross-sectional data.</a:t>
            </a:r>
            <a:endParaRPr lang="zh-TW"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Guihai (Samuel) HUANG, Ph.D. </a:t>
            </a:r>
            <a:endParaRPr lang="zh-TW" altLang="en-US" dirty="0"/>
          </a:p>
        </p:txBody>
      </p:sp>
      <p:sp>
        <p:nvSpPr>
          <p:cNvPr id="3" name="內容版面配置區 2"/>
          <p:cNvSpPr>
            <a:spLocks noGrp="1"/>
          </p:cNvSpPr>
          <p:nvPr>
            <p:ph sz="quarter" idx="1"/>
          </p:nvPr>
        </p:nvSpPr>
        <p:spPr>
          <a:xfrm>
            <a:off x="457200" y="1700808"/>
            <a:ext cx="7467600" cy="4773144"/>
          </a:xfrm>
        </p:spPr>
        <p:txBody>
          <a:bodyPr>
            <a:normAutofit/>
          </a:bodyPr>
          <a:lstStyle/>
          <a:p>
            <a:r>
              <a:rPr lang="en-US" altLang="zh-TW" sz="2400" dirty="0" smtClean="0"/>
              <a:t>Director-General </a:t>
            </a:r>
          </a:p>
          <a:p>
            <a:pPr lvl="1">
              <a:buNone/>
            </a:pPr>
            <a:r>
              <a:rPr lang="en-US" altLang="zh-TW" sz="2400" dirty="0" smtClean="0"/>
              <a:t>Asia Pacific Association for Gambling Studies(APAGS)</a:t>
            </a:r>
            <a:endParaRPr lang="zh-TW" altLang="zh-TW" sz="2400" dirty="0" smtClean="0"/>
          </a:p>
          <a:p>
            <a:pPr lvl="1">
              <a:buNone/>
            </a:pPr>
            <a:r>
              <a:rPr lang="en-US" altLang="zh-TW" sz="2400" dirty="0" smtClean="0"/>
              <a:t>www.gamblingstudies.org  apa4gs@gmail.com</a:t>
            </a:r>
            <a:endParaRPr lang="zh-TW" altLang="zh-TW" sz="2400" dirty="0" smtClean="0"/>
          </a:p>
          <a:p>
            <a:endParaRPr lang="en-US" altLang="zh-TW" sz="2400" dirty="0" smtClean="0"/>
          </a:p>
          <a:p>
            <a:r>
              <a:rPr lang="en-US" altLang="zh-TW" sz="2400" dirty="0" smtClean="0"/>
              <a:t>Associate Professor </a:t>
            </a:r>
          </a:p>
          <a:p>
            <a:pPr lvl="1">
              <a:buNone/>
            </a:pPr>
            <a:r>
              <a:rPr lang="en-US" altLang="zh-TW" sz="2400" dirty="0" smtClean="0"/>
              <a:t>Gaming Teaching and Research Centre</a:t>
            </a:r>
          </a:p>
          <a:p>
            <a:pPr lvl="1">
              <a:buNone/>
            </a:pPr>
            <a:r>
              <a:rPr lang="en-US" altLang="zh-TW" sz="2400" dirty="0" smtClean="0"/>
              <a:t>Macao Polytechnic Institute</a:t>
            </a:r>
            <a:endParaRPr lang="zh-TW" altLang="zh-TW" sz="2400" dirty="0" smtClean="0"/>
          </a:p>
          <a:p>
            <a:pPr lvl="1">
              <a:buNone/>
            </a:pPr>
            <a:r>
              <a:rPr lang="en-US" altLang="zh-TW" sz="2400" dirty="0" smtClean="0"/>
              <a:t>Tel: (853)8893 6228  Fax: (853)2883 6321 </a:t>
            </a:r>
          </a:p>
          <a:p>
            <a:pPr lvl="1">
              <a:buNone/>
            </a:pPr>
            <a:r>
              <a:rPr lang="en-US" altLang="zh-TW" sz="2400" dirty="0" smtClean="0"/>
              <a:t>Email: ghhuang@ipm.edu.mo</a:t>
            </a:r>
            <a:endParaRPr lang="zh-TW" altLang="zh-TW" sz="2400" dirty="0" smtClean="0"/>
          </a:p>
          <a:p>
            <a:pPr lvl="1">
              <a:buNone/>
            </a:pPr>
            <a:r>
              <a:rPr lang="en-US" altLang="zh-TW" sz="2400" dirty="0" smtClean="0"/>
              <a:t>www.ipm.edu.mo,  gtrc.ipm.edu.mo</a:t>
            </a:r>
            <a:endParaRPr lang="zh-TW" altLang="zh-TW" sz="2400" dirty="0" smtClean="0"/>
          </a:p>
          <a:p>
            <a:endParaRPr lang="zh-TW" altLang="zh-TW"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1607</TotalTime>
  <Words>1525</Words>
  <Application>Microsoft Office PowerPoint</Application>
  <PresentationFormat>如螢幕大小 (4:3)</PresentationFormat>
  <Paragraphs>425</Paragraphs>
  <Slides>20</Slides>
  <Notes>9</Notes>
  <HiddenSlides>0</HiddenSlides>
  <MMClips>0</MMClips>
  <ScaleCrop>false</ScaleCrop>
  <HeadingPairs>
    <vt:vector size="4" baseType="variant">
      <vt:variant>
        <vt:lpstr>佈景主題</vt:lpstr>
      </vt:variant>
      <vt:variant>
        <vt:i4>1</vt:i4>
      </vt:variant>
      <vt:variant>
        <vt:lpstr>投影片標題</vt:lpstr>
      </vt:variant>
      <vt:variant>
        <vt:i4>20</vt:i4>
      </vt:variant>
    </vt:vector>
  </HeadingPairs>
  <TitlesOfParts>
    <vt:vector size="21" baseType="lpstr">
      <vt:lpstr>Oriel</vt:lpstr>
      <vt:lpstr>The Impact of Non-problem Gambling on Gamblers</vt:lpstr>
      <vt:lpstr>Outline</vt:lpstr>
      <vt:lpstr>Background</vt:lpstr>
      <vt:lpstr>Gambling is Fun? </vt:lpstr>
      <vt:lpstr>Or Gambling is a crime?</vt:lpstr>
      <vt:lpstr>Literature Review</vt:lpstr>
      <vt:lpstr>PowerPoint 簡報</vt:lpstr>
      <vt:lpstr>Data</vt:lpstr>
      <vt:lpstr>Participants Profile</vt:lpstr>
      <vt:lpstr>Gambling Activities in Last 12 Months</vt:lpstr>
      <vt:lpstr>Problem Gambling Prevalence Rate</vt:lpstr>
      <vt:lpstr>Perceived Social Support from Family</vt:lpstr>
      <vt:lpstr>Gambling behavior and Mental Heath</vt:lpstr>
      <vt:lpstr>Who is happier?</vt:lpstr>
      <vt:lpstr>Overall Quality of Life in  Macao</vt:lpstr>
      <vt:lpstr>non-gamblers are happier than gamblers</vt:lpstr>
      <vt:lpstr>Non-problem Gamblers and non-gamblers are similar</vt:lpstr>
      <vt:lpstr>Non-problem gamblers are happier than At-risk or Problem gamblers</vt:lpstr>
      <vt:lpstr>Preliminary Conclusions</vt:lpstr>
      <vt:lpstr>Guihai (Samuel) HUANG, Ph.D. </vt:lpstr>
    </vt:vector>
  </TitlesOfParts>
  <Company>ccc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ghhuang</dc:creator>
  <cp:lastModifiedBy>HUANG GUIHAI, SAMUEL</cp:lastModifiedBy>
  <cp:revision>230</cp:revision>
  <cp:lastPrinted>2013-11-29T09:08:00Z</cp:lastPrinted>
  <dcterms:created xsi:type="dcterms:W3CDTF">2012-03-19T00:40:37Z</dcterms:created>
  <dcterms:modified xsi:type="dcterms:W3CDTF">2013-12-11T09:28:55Z</dcterms:modified>
</cp:coreProperties>
</file>