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82" r:id="rId4"/>
    <p:sldId id="272" r:id="rId5"/>
    <p:sldId id="276" r:id="rId6"/>
    <p:sldId id="273" r:id="rId7"/>
    <p:sldId id="279" r:id="rId8"/>
    <p:sldId id="269" r:id="rId9"/>
    <p:sldId id="258" r:id="rId10"/>
    <p:sldId id="288" r:id="rId11"/>
    <p:sldId id="259" r:id="rId12"/>
    <p:sldId id="260" r:id="rId13"/>
    <p:sldId id="285" r:id="rId14"/>
    <p:sldId id="262" r:id="rId15"/>
    <p:sldId id="275" r:id="rId16"/>
    <p:sldId id="286" r:id="rId17"/>
    <p:sldId id="287" r:id="rId18"/>
    <p:sldId id="280" r:id="rId19"/>
    <p:sldId id="290" r:id="rId20"/>
    <p:sldId id="291" r:id="rId21"/>
    <p:sldId id="281" r:id="rId22"/>
    <p:sldId id="292" r:id="rId23"/>
    <p:sldId id="293" r:id="rId24"/>
    <p:sldId id="283" r:id="rId25"/>
    <p:sldId id="263" r:id="rId26"/>
    <p:sldId id="284" r:id="rId27"/>
    <p:sldId id="264" r:id="rId28"/>
    <p:sldId id="265" r:id="rId29"/>
    <p:sldId id="266" r:id="rId30"/>
    <p:sldId id="289" r:id="rId31"/>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086"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4D46F1E-2EB9-4FCD-AC9D-A997D1657734}" type="datetimeFigureOut">
              <a:rPr lang="zh-TW" altLang="en-US" smtClean="0"/>
              <a:pPr/>
              <a:t>2013/12/24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28BBFAF-9997-4583-B8BA-292ECF9696BB}"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328BBFAF-9997-4583-B8BA-292ECF9696BB}"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GB" altLang="zh-TW" dirty="0" smtClean="0"/>
              <a:t>Book:</a:t>
            </a:r>
            <a:r>
              <a:rPr lang="en-GB" altLang="zh-TW" baseline="0" dirty="0" smtClean="0"/>
              <a:t> The Triads as Business (Chu, Y.K., 2000)</a:t>
            </a:r>
            <a:endParaRPr lang="zh-TW" altLang="en-US" dirty="0"/>
          </a:p>
        </p:txBody>
      </p:sp>
      <p:sp>
        <p:nvSpPr>
          <p:cNvPr id="4" name="投影片編號版面配置區 3"/>
          <p:cNvSpPr>
            <a:spLocks noGrp="1"/>
          </p:cNvSpPr>
          <p:nvPr>
            <p:ph type="sldNum" sz="quarter" idx="10"/>
          </p:nvPr>
        </p:nvSpPr>
        <p:spPr/>
        <p:txBody>
          <a:bodyPr/>
          <a:lstStyle/>
          <a:p>
            <a:fld id="{328BBFAF-9997-4583-B8BA-292ECF9696BB}" type="slidenum">
              <a:rPr lang="zh-TW" altLang="en-US" smtClean="0"/>
              <a:pPr/>
              <a:t>4</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GB" altLang="zh-TW" dirty="0" smtClean="0"/>
              <a:t>Book: The Triads</a:t>
            </a:r>
            <a:r>
              <a:rPr lang="en-GB" altLang="zh-TW" baseline="0" dirty="0" smtClean="0"/>
              <a:t> as Business (Chu, Y.K., 2000)</a:t>
            </a:r>
            <a:endParaRPr lang="zh-TW" altLang="en-US" dirty="0"/>
          </a:p>
        </p:txBody>
      </p:sp>
      <p:sp>
        <p:nvSpPr>
          <p:cNvPr id="4" name="投影片編號版面配置區 3"/>
          <p:cNvSpPr>
            <a:spLocks noGrp="1"/>
          </p:cNvSpPr>
          <p:nvPr>
            <p:ph type="sldNum" sz="quarter" idx="10"/>
          </p:nvPr>
        </p:nvSpPr>
        <p:spPr/>
        <p:txBody>
          <a:bodyPr/>
          <a:lstStyle/>
          <a:p>
            <a:fld id="{328BBFAF-9997-4583-B8BA-292ECF9696BB}" type="slidenum">
              <a:rPr lang="zh-TW" altLang="en-US" smtClean="0"/>
              <a:pPr/>
              <a:t>5</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43E2B26-DCF8-46E0-8BC6-450612AC0D95}" type="datetimeFigureOut">
              <a:rPr lang="zh-TW" altLang="en-US" smtClean="0"/>
              <a:pPr/>
              <a:t>2013/12/24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36FB4336-5CD5-432E-BB86-3FABD8BD1689}"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3E2B26-DCF8-46E0-8BC6-450612AC0D95}" type="datetimeFigureOut">
              <a:rPr lang="zh-TW" altLang="en-US" smtClean="0"/>
              <a:pPr/>
              <a:t>2013/12/24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FB4336-5CD5-432E-BB86-3FABD8BD1689}"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mailto:founderstar@hotmail.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268760"/>
            <a:ext cx="7772400" cy="1470025"/>
          </a:xfrm>
        </p:spPr>
        <p:txBody>
          <a:bodyPr>
            <a:normAutofit fontScale="90000"/>
          </a:bodyPr>
          <a:lstStyle/>
          <a:p>
            <a:r>
              <a:rPr lang="en-GB" altLang="zh-TW" dirty="0" smtClean="0"/>
              <a:t>The third place: A sociological investigation of quasi-legitimate gambling houses in Hong Kong</a:t>
            </a:r>
            <a:endParaRPr lang="zh-TW" altLang="en-US" dirty="0"/>
          </a:p>
        </p:txBody>
      </p:sp>
      <p:sp>
        <p:nvSpPr>
          <p:cNvPr id="3" name="副標題 2"/>
          <p:cNvSpPr>
            <a:spLocks noGrp="1"/>
          </p:cNvSpPr>
          <p:nvPr>
            <p:ph type="subTitle" idx="1"/>
          </p:nvPr>
        </p:nvSpPr>
        <p:spPr>
          <a:xfrm>
            <a:off x="1371600" y="3140968"/>
            <a:ext cx="6400800" cy="3312368"/>
          </a:xfrm>
        </p:spPr>
        <p:txBody>
          <a:bodyPr>
            <a:noAutofit/>
          </a:bodyPr>
          <a:lstStyle/>
          <a:p>
            <a:r>
              <a:rPr lang="en-GB" altLang="zh-TW" sz="2000" dirty="0" smtClean="0">
                <a:solidFill>
                  <a:schemeClr val="tx1">
                    <a:lumMod val="75000"/>
                    <a:lumOff val="25000"/>
                  </a:schemeClr>
                </a:solidFill>
              </a:rPr>
              <a:t>Paul V. Khiatani</a:t>
            </a:r>
            <a:r>
              <a:rPr lang="en-GB" altLang="zh-TW" sz="2000" baseline="30000" dirty="0" smtClean="0">
                <a:solidFill>
                  <a:schemeClr val="tx1">
                    <a:lumMod val="75000"/>
                    <a:lumOff val="25000"/>
                  </a:schemeClr>
                </a:solidFill>
              </a:rPr>
              <a:t>1</a:t>
            </a:r>
            <a:r>
              <a:rPr lang="en-GB" altLang="zh-TW" sz="2000" dirty="0" smtClean="0">
                <a:solidFill>
                  <a:schemeClr val="tx1">
                    <a:lumMod val="75000"/>
                    <a:lumOff val="25000"/>
                  </a:schemeClr>
                </a:solidFill>
              </a:rPr>
              <a:t> </a:t>
            </a:r>
          </a:p>
          <a:p>
            <a:r>
              <a:rPr lang="en-GB" altLang="zh-TW" sz="2000" dirty="0" smtClean="0">
                <a:solidFill>
                  <a:schemeClr val="tx1">
                    <a:lumMod val="75000"/>
                    <a:lumOff val="25000"/>
                  </a:schemeClr>
                </a:solidFill>
              </a:rPr>
              <a:t>Kelvin Yick</a:t>
            </a:r>
            <a:r>
              <a:rPr lang="en-GB" altLang="zh-TW" sz="2000" baseline="30000" dirty="0" smtClean="0">
                <a:solidFill>
                  <a:schemeClr val="tx1">
                    <a:lumMod val="75000"/>
                    <a:lumOff val="25000"/>
                  </a:schemeClr>
                </a:solidFill>
              </a:rPr>
              <a:t>2</a:t>
            </a:r>
            <a:r>
              <a:rPr lang="en-GB" altLang="zh-TW" sz="2000" dirty="0" smtClean="0">
                <a:solidFill>
                  <a:schemeClr val="tx1">
                    <a:lumMod val="75000"/>
                    <a:lumOff val="25000"/>
                  </a:schemeClr>
                </a:solidFill>
              </a:rPr>
              <a:t> </a:t>
            </a:r>
          </a:p>
          <a:p>
            <a:r>
              <a:rPr lang="en-GB" altLang="zh-TW" sz="2000" dirty="0" smtClean="0">
                <a:solidFill>
                  <a:schemeClr val="tx1">
                    <a:lumMod val="75000"/>
                    <a:lumOff val="25000"/>
                  </a:schemeClr>
                </a:solidFill>
              </a:rPr>
              <a:t>Chine Chan</a:t>
            </a:r>
            <a:r>
              <a:rPr lang="en-GB" altLang="zh-TW" sz="2000" baseline="30000" dirty="0" smtClean="0">
                <a:solidFill>
                  <a:schemeClr val="tx1">
                    <a:lumMod val="75000"/>
                    <a:lumOff val="25000"/>
                  </a:schemeClr>
                </a:solidFill>
              </a:rPr>
              <a:t>2</a:t>
            </a:r>
            <a:endParaRPr lang="en-GB" altLang="zh-TW" sz="2000" dirty="0" smtClean="0">
              <a:solidFill>
                <a:schemeClr val="tx1">
                  <a:lumMod val="75000"/>
                  <a:lumOff val="25000"/>
                </a:schemeClr>
              </a:solidFill>
            </a:endParaRPr>
          </a:p>
          <a:p>
            <a:r>
              <a:rPr lang="en-GB" altLang="zh-TW" sz="2000" dirty="0" smtClean="0">
                <a:solidFill>
                  <a:schemeClr val="tx1">
                    <a:lumMod val="75000"/>
                    <a:lumOff val="25000"/>
                  </a:schemeClr>
                </a:solidFill>
              </a:rPr>
              <a:t>Tiffany Tse</a:t>
            </a:r>
            <a:r>
              <a:rPr lang="en-GB" altLang="zh-TW" sz="2000" baseline="30000" dirty="0" smtClean="0">
                <a:solidFill>
                  <a:schemeClr val="tx1">
                    <a:lumMod val="75000"/>
                    <a:lumOff val="25000"/>
                  </a:schemeClr>
                </a:solidFill>
              </a:rPr>
              <a:t>2</a:t>
            </a:r>
            <a:endParaRPr lang="en-GB" altLang="zh-TW" sz="2000" dirty="0" smtClean="0">
              <a:solidFill>
                <a:schemeClr val="tx1">
                  <a:lumMod val="75000"/>
                  <a:lumOff val="25000"/>
                </a:schemeClr>
              </a:solidFill>
            </a:endParaRPr>
          </a:p>
          <a:p>
            <a:r>
              <a:rPr lang="en-GB" altLang="zh-TW" sz="2000" dirty="0" smtClean="0">
                <a:solidFill>
                  <a:schemeClr val="tx1">
                    <a:lumMod val="75000"/>
                    <a:lumOff val="25000"/>
                  </a:schemeClr>
                </a:solidFill>
              </a:rPr>
              <a:t>Dr. Chan Chi Chuen</a:t>
            </a:r>
            <a:r>
              <a:rPr lang="en-GB" altLang="zh-TW" sz="2000" baseline="30000" dirty="0" smtClean="0">
                <a:solidFill>
                  <a:schemeClr val="tx1">
                    <a:lumMod val="75000"/>
                    <a:lumOff val="25000"/>
                  </a:schemeClr>
                </a:solidFill>
              </a:rPr>
              <a:t>3</a:t>
            </a:r>
          </a:p>
          <a:p>
            <a:endParaRPr lang="en-GB" altLang="zh-TW" sz="2000" baseline="30000" dirty="0" smtClean="0">
              <a:solidFill>
                <a:schemeClr val="tx1">
                  <a:lumMod val="75000"/>
                  <a:lumOff val="25000"/>
                </a:schemeClr>
              </a:solidFill>
            </a:endParaRPr>
          </a:p>
          <a:p>
            <a:endParaRPr lang="en-GB" altLang="zh-TW" sz="2000" baseline="30000" dirty="0" smtClean="0">
              <a:solidFill>
                <a:schemeClr val="tx1">
                  <a:lumMod val="75000"/>
                  <a:lumOff val="25000"/>
                </a:schemeClr>
              </a:solidFill>
            </a:endParaRPr>
          </a:p>
          <a:p>
            <a:endParaRPr lang="en-GB" altLang="zh-TW" sz="2000" baseline="30000" dirty="0" smtClean="0">
              <a:solidFill>
                <a:schemeClr val="tx1">
                  <a:lumMod val="75000"/>
                  <a:lumOff val="25000"/>
                </a:schemeClr>
              </a:solidFill>
            </a:endParaRPr>
          </a:p>
          <a:p>
            <a:r>
              <a:rPr lang="en-GB" altLang="zh-TW" sz="2000" baseline="30000" dirty="0" smtClean="0">
                <a:solidFill>
                  <a:schemeClr val="tx1">
                    <a:lumMod val="75000"/>
                    <a:lumOff val="25000"/>
                  </a:schemeClr>
                </a:solidFill>
              </a:rPr>
              <a:t>1</a:t>
            </a:r>
            <a:r>
              <a:rPr lang="en-GB" altLang="zh-TW" sz="2000" dirty="0" smtClean="0">
                <a:solidFill>
                  <a:schemeClr val="tx1">
                    <a:lumMod val="75000"/>
                    <a:lumOff val="25000"/>
                  </a:schemeClr>
                </a:solidFill>
              </a:rPr>
              <a:t> City University of Hong Kong</a:t>
            </a:r>
          </a:p>
          <a:p>
            <a:r>
              <a:rPr lang="en-GB" altLang="zh-TW" sz="2000" baseline="30000" dirty="0" smtClean="0">
                <a:solidFill>
                  <a:schemeClr val="tx1">
                    <a:lumMod val="75000"/>
                    <a:lumOff val="25000"/>
                  </a:schemeClr>
                </a:solidFill>
              </a:rPr>
              <a:t>2</a:t>
            </a:r>
            <a:r>
              <a:rPr lang="en-GB" altLang="zh-TW" sz="2000" dirty="0" smtClean="0">
                <a:solidFill>
                  <a:schemeClr val="tx1">
                    <a:lumMod val="75000"/>
                    <a:lumOff val="25000"/>
                  </a:schemeClr>
                </a:solidFill>
              </a:rPr>
              <a:t>Upper Iowa University</a:t>
            </a:r>
          </a:p>
          <a:p>
            <a:r>
              <a:rPr lang="en-GB" altLang="zh-TW" sz="2000" baseline="30000" dirty="0" smtClean="0">
                <a:solidFill>
                  <a:schemeClr val="tx1">
                    <a:lumMod val="75000"/>
                    <a:lumOff val="25000"/>
                  </a:schemeClr>
                </a:solidFill>
              </a:rPr>
              <a:t>3</a:t>
            </a:r>
            <a:r>
              <a:rPr lang="en-GB" altLang="zh-TW" sz="2000" dirty="0" smtClean="0">
                <a:solidFill>
                  <a:schemeClr val="tx1">
                    <a:lumMod val="75000"/>
                    <a:lumOff val="25000"/>
                  </a:schemeClr>
                </a:solidFill>
              </a:rPr>
              <a:t>University of St. Joseph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Agenda</a:t>
            </a:r>
            <a:endParaRPr lang="zh-TW" altLang="en-US" dirty="0"/>
          </a:p>
        </p:txBody>
      </p:sp>
      <p:sp>
        <p:nvSpPr>
          <p:cNvPr id="3" name="內容版面配置區 2"/>
          <p:cNvSpPr>
            <a:spLocks noGrp="1"/>
          </p:cNvSpPr>
          <p:nvPr>
            <p:ph idx="1"/>
          </p:nvPr>
        </p:nvSpPr>
        <p:spPr/>
        <p:txBody>
          <a:bodyPr>
            <a:normAutofit fontScale="92500" lnSpcReduction="20000"/>
          </a:bodyPr>
          <a:lstStyle/>
          <a:p>
            <a:r>
              <a:rPr lang="en-GB" altLang="zh-TW" dirty="0" smtClean="0"/>
              <a:t>Background</a:t>
            </a:r>
          </a:p>
          <a:p>
            <a:r>
              <a:rPr lang="en-GB" altLang="zh-TW" dirty="0" smtClean="0"/>
              <a:t>Research questions and purpose</a:t>
            </a:r>
          </a:p>
          <a:p>
            <a:r>
              <a:rPr lang="en-GB" altLang="zh-TW" dirty="0" smtClean="0"/>
              <a:t>Methodology</a:t>
            </a:r>
          </a:p>
          <a:p>
            <a:r>
              <a:rPr lang="en-GB" altLang="zh-TW" dirty="0" smtClean="0"/>
              <a:t>Procedures</a:t>
            </a:r>
          </a:p>
          <a:p>
            <a:r>
              <a:rPr lang="en-GB" altLang="zh-TW" dirty="0" smtClean="0"/>
              <a:t>Results</a:t>
            </a:r>
          </a:p>
          <a:p>
            <a:r>
              <a:rPr lang="en-GB" altLang="zh-TW" dirty="0" smtClean="0"/>
              <a:t>Discussions</a:t>
            </a:r>
          </a:p>
          <a:p>
            <a:r>
              <a:rPr lang="en-GB" altLang="zh-TW" dirty="0" smtClean="0"/>
              <a:t>Limitations</a:t>
            </a:r>
          </a:p>
          <a:p>
            <a:r>
              <a:rPr lang="en-GB" altLang="zh-TW" dirty="0" smtClean="0"/>
              <a:t>Directions for future research</a:t>
            </a:r>
          </a:p>
          <a:p>
            <a:r>
              <a:rPr lang="en-GB" altLang="zh-TW" dirty="0" smtClean="0"/>
              <a:t>References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Background</a:t>
            </a:r>
            <a:endParaRPr lang="zh-TW" altLang="en-US" dirty="0"/>
          </a:p>
        </p:txBody>
      </p:sp>
      <p:sp>
        <p:nvSpPr>
          <p:cNvPr id="3" name="內容版面配置區 2"/>
          <p:cNvSpPr>
            <a:spLocks noGrp="1"/>
          </p:cNvSpPr>
          <p:nvPr>
            <p:ph idx="1"/>
          </p:nvPr>
        </p:nvSpPr>
        <p:spPr/>
        <p:txBody>
          <a:bodyPr>
            <a:normAutofit/>
          </a:bodyPr>
          <a:lstStyle/>
          <a:p>
            <a:r>
              <a:rPr lang="en-GB" altLang="zh-TW" dirty="0" smtClean="0"/>
              <a:t>‘Third place’ – a neutral place where people can go to regularly meet for relaxation outside of home or work (</a:t>
            </a:r>
            <a:r>
              <a:rPr lang="en-GB" altLang="zh-TW" dirty="0" smtClean="0"/>
              <a:t>Oldenburg</a:t>
            </a:r>
            <a:r>
              <a:rPr lang="en-GB" altLang="zh-TW" dirty="0" smtClean="0"/>
              <a:t>, 1991). </a:t>
            </a:r>
          </a:p>
          <a:p>
            <a:endParaRPr lang="en-GB" altLang="zh-TW" dirty="0" smtClean="0"/>
          </a:p>
          <a:p>
            <a:r>
              <a:rPr lang="en-GB" altLang="zh-TW" dirty="0" smtClean="0"/>
              <a:t>Quasi-legitimate gambling houses – gambling venues that are not legal nor entirely illegal. </a:t>
            </a:r>
          </a:p>
          <a:p>
            <a:endParaRPr lang="en-GB" altLang="zh-TW" dirty="0" smtClean="0"/>
          </a:p>
          <a:p>
            <a:r>
              <a:rPr lang="en-GB" altLang="zh-TW" dirty="0" smtClean="0"/>
              <a:t>Why this specific investigation?</a:t>
            </a:r>
            <a:endParaRPr lang="zh-TW"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Background</a:t>
            </a:r>
            <a:endParaRPr lang="zh-TW" altLang="en-US" dirty="0"/>
          </a:p>
        </p:txBody>
      </p:sp>
      <p:sp>
        <p:nvSpPr>
          <p:cNvPr id="3" name="內容版面配置區 2"/>
          <p:cNvSpPr>
            <a:spLocks noGrp="1"/>
          </p:cNvSpPr>
          <p:nvPr>
            <p:ph idx="1"/>
          </p:nvPr>
        </p:nvSpPr>
        <p:spPr/>
        <p:txBody>
          <a:bodyPr>
            <a:normAutofit fontScale="85000" lnSpcReduction="10000"/>
          </a:bodyPr>
          <a:lstStyle/>
          <a:p>
            <a:pPr>
              <a:buFont typeface="Wingdings" pitchFamily="2" charset="2"/>
              <a:buChar char="Ø"/>
            </a:pPr>
            <a:r>
              <a:rPr lang="en-GB" altLang="zh-TW" dirty="0" smtClean="0"/>
              <a:t>History of Triad societies (mid-17</a:t>
            </a:r>
            <a:r>
              <a:rPr lang="en-GB" altLang="zh-TW" baseline="30000" dirty="0" smtClean="0"/>
              <a:t>th</a:t>
            </a:r>
            <a:r>
              <a:rPr lang="en-GB" altLang="zh-TW" dirty="0" smtClean="0"/>
              <a:t> Century – Present)</a:t>
            </a:r>
          </a:p>
          <a:p>
            <a:endParaRPr lang="en-GB" altLang="zh-TW" dirty="0" smtClean="0"/>
          </a:p>
          <a:p>
            <a:r>
              <a:rPr lang="en-GB" altLang="zh-TW" dirty="0" smtClean="0"/>
              <a:t>Supposedly formed in the mid 17</a:t>
            </a:r>
            <a:r>
              <a:rPr lang="en-GB" altLang="zh-TW" baseline="30000" dirty="0" smtClean="0"/>
              <a:t>th</a:t>
            </a:r>
            <a:r>
              <a:rPr lang="en-GB" altLang="zh-TW" dirty="0" smtClean="0"/>
              <a:t> Century by </a:t>
            </a:r>
            <a:r>
              <a:rPr lang="en-GB" altLang="zh-TW" dirty="0" err="1" smtClean="0"/>
              <a:t>Shaolin</a:t>
            </a:r>
            <a:r>
              <a:rPr lang="en-GB" altLang="zh-TW" dirty="0" smtClean="0"/>
              <a:t> monks to overthrow the Qing government and restore the Ming dynasty (Chu, 2000)</a:t>
            </a:r>
          </a:p>
          <a:p>
            <a:endParaRPr lang="en-GB" altLang="zh-TW" dirty="0" smtClean="0"/>
          </a:p>
          <a:p>
            <a:r>
              <a:rPr lang="en-GB" altLang="zh-TW" dirty="0" smtClean="0"/>
              <a:t>After overthrowing the government, the PRC was formed and the ‘Triads’ (termed by the West) had a shift in focus from political endeavours to criminal enterprise endeavours (Chu, 2000)</a:t>
            </a:r>
          </a:p>
          <a:p>
            <a:endParaRPr lang="en-GB" altLang="zh-TW"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Background</a:t>
            </a:r>
            <a:endParaRPr lang="zh-TW" altLang="en-US" dirty="0"/>
          </a:p>
        </p:txBody>
      </p:sp>
      <p:sp>
        <p:nvSpPr>
          <p:cNvPr id="3" name="內容版面配置區 2"/>
          <p:cNvSpPr>
            <a:spLocks noGrp="1"/>
          </p:cNvSpPr>
          <p:nvPr>
            <p:ph idx="1"/>
          </p:nvPr>
        </p:nvSpPr>
        <p:spPr/>
        <p:txBody>
          <a:bodyPr/>
          <a:lstStyle/>
          <a:p>
            <a:r>
              <a:rPr lang="en-GB" altLang="zh-TW" dirty="0" smtClean="0"/>
              <a:t>Involvement of the triads in everyday social life:</a:t>
            </a:r>
          </a:p>
          <a:p>
            <a:pPr lvl="1"/>
            <a:r>
              <a:rPr lang="en-GB" altLang="zh-TW" dirty="0" smtClean="0"/>
              <a:t>Legal markets (e.g. transportation, protection)</a:t>
            </a:r>
          </a:p>
          <a:p>
            <a:pPr lvl="1"/>
            <a:r>
              <a:rPr lang="en-GB" altLang="zh-TW" dirty="0" smtClean="0"/>
              <a:t>Illegal markets (e.g. gambling, drug dealing, prostitution)</a:t>
            </a:r>
          </a:p>
          <a:p>
            <a:pPr lvl="1"/>
            <a:r>
              <a:rPr lang="en-GB" altLang="zh-TW" dirty="0" smtClean="0"/>
              <a:t>International markets (e.g. drug trafficking, human smuggling)</a:t>
            </a:r>
          </a:p>
          <a:p>
            <a:endParaRPr lang="zh-TW"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Background</a:t>
            </a:r>
            <a:endParaRPr lang="zh-TW" altLang="en-US" dirty="0"/>
          </a:p>
        </p:txBody>
      </p:sp>
      <p:sp>
        <p:nvSpPr>
          <p:cNvPr id="3" name="內容版面配置區 2"/>
          <p:cNvSpPr>
            <a:spLocks noGrp="1"/>
          </p:cNvSpPr>
          <p:nvPr>
            <p:ph idx="1"/>
          </p:nvPr>
        </p:nvSpPr>
        <p:spPr>
          <a:xfrm>
            <a:off x="457200" y="1600200"/>
            <a:ext cx="5122912" cy="4925144"/>
          </a:xfrm>
        </p:spPr>
        <p:txBody>
          <a:bodyPr>
            <a:normAutofit lnSpcReduction="10000"/>
          </a:bodyPr>
          <a:lstStyle/>
          <a:p>
            <a:r>
              <a:rPr lang="en-GB" altLang="zh-TW" dirty="0" smtClean="0"/>
              <a:t>Illegal market: Gambling</a:t>
            </a:r>
          </a:p>
          <a:p>
            <a:endParaRPr lang="en-GB" altLang="zh-TW" dirty="0" smtClean="0"/>
          </a:p>
          <a:p>
            <a:r>
              <a:rPr lang="en-GB" altLang="zh-TW" dirty="0" smtClean="0"/>
              <a:t>Involvement in gambling:</a:t>
            </a:r>
          </a:p>
          <a:p>
            <a:pPr lvl="1"/>
            <a:r>
              <a:rPr lang="en-GB" altLang="zh-TW" dirty="0" smtClean="0"/>
              <a:t>Book-keeping</a:t>
            </a:r>
          </a:p>
          <a:p>
            <a:pPr lvl="1"/>
            <a:r>
              <a:rPr lang="en-GB" altLang="zh-TW" dirty="0" smtClean="0"/>
              <a:t>Protection</a:t>
            </a:r>
          </a:p>
          <a:p>
            <a:pPr lvl="1"/>
            <a:r>
              <a:rPr lang="en-GB" altLang="zh-TW" dirty="0" smtClean="0"/>
              <a:t>Running gambling operations</a:t>
            </a:r>
          </a:p>
          <a:p>
            <a:pPr lvl="2"/>
            <a:r>
              <a:rPr lang="en-GB" altLang="zh-TW" dirty="0" smtClean="0"/>
              <a:t>Legal </a:t>
            </a:r>
            <a:r>
              <a:rPr lang="en-GB" altLang="zh-TW" dirty="0" err="1" smtClean="0"/>
              <a:t>Mahjong</a:t>
            </a:r>
            <a:r>
              <a:rPr lang="en-GB" altLang="zh-TW" dirty="0" smtClean="0"/>
              <a:t> houses (</a:t>
            </a:r>
            <a:r>
              <a:rPr lang="en-GB" altLang="zh-TW" dirty="0" err="1" smtClean="0"/>
              <a:t>Mahjong</a:t>
            </a:r>
            <a:r>
              <a:rPr lang="en-GB" altLang="zh-TW" dirty="0" smtClean="0"/>
              <a:t> school)</a:t>
            </a:r>
          </a:p>
          <a:p>
            <a:pPr lvl="2"/>
            <a:r>
              <a:rPr lang="en-GB" altLang="zh-TW" dirty="0" smtClean="0"/>
              <a:t>Illegal </a:t>
            </a:r>
            <a:r>
              <a:rPr lang="en-GB" altLang="zh-TW" dirty="0" err="1" smtClean="0"/>
              <a:t>Mahjong</a:t>
            </a:r>
            <a:r>
              <a:rPr lang="en-GB" altLang="zh-TW" dirty="0" smtClean="0"/>
              <a:t> house </a:t>
            </a:r>
          </a:p>
        </p:txBody>
      </p:sp>
      <p:pic>
        <p:nvPicPr>
          <p:cNvPr id="4" name="Picture 2" descr="C:\Users\User\Desktop\2013-10-08 17.32.50.jpg"/>
          <p:cNvPicPr>
            <a:picLocks noChangeAspect="1" noChangeArrowheads="1"/>
          </p:cNvPicPr>
          <p:nvPr/>
        </p:nvPicPr>
        <p:blipFill>
          <a:blip r:embed="rId2" cstate="print"/>
          <a:srcRect/>
          <a:stretch>
            <a:fillRect/>
          </a:stretch>
        </p:blipFill>
        <p:spPr bwMode="auto">
          <a:xfrm>
            <a:off x="5508104" y="1340768"/>
            <a:ext cx="3059832" cy="2294874"/>
          </a:xfrm>
          <a:prstGeom prst="rect">
            <a:avLst/>
          </a:prstGeom>
          <a:noFill/>
        </p:spPr>
      </p:pic>
      <p:pic>
        <p:nvPicPr>
          <p:cNvPr id="1026" name="Picture 2"/>
          <p:cNvPicPr>
            <a:picLocks noChangeAspect="1" noChangeArrowheads="1"/>
          </p:cNvPicPr>
          <p:nvPr/>
        </p:nvPicPr>
        <p:blipFill>
          <a:blip r:embed="rId3" cstate="print"/>
          <a:srcRect/>
          <a:stretch>
            <a:fillRect/>
          </a:stretch>
        </p:blipFill>
        <p:spPr bwMode="auto">
          <a:xfrm>
            <a:off x="4716016" y="4149080"/>
            <a:ext cx="4254543" cy="24928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Background</a:t>
            </a:r>
            <a:endParaRPr lang="zh-TW" altLang="en-US" dirty="0"/>
          </a:p>
        </p:txBody>
      </p:sp>
      <p:sp>
        <p:nvSpPr>
          <p:cNvPr id="3" name="內容版面配置區 2"/>
          <p:cNvSpPr>
            <a:spLocks noGrp="1"/>
          </p:cNvSpPr>
          <p:nvPr>
            <p:ph idx="1"/>
          </p:nvPr>
        </p:nvSpPr>
        <p:spPr/>
        <p:txBody>
          <a:bodyPr>
            <a:normAutofit fontScale="92500" lnSpcReduction="20000"/>
          </a:bodyPr>
          <a:lstStyle/>
          <a:p>
            <a:r>
              <a:rPr lang="en-GB" altLang="zh-TW" dirty="0" smtClean="0"/>
              <a:t>Gambling houses, Gambling schools, Gambling dens, Gambling hell,  Gambling parlours, etc. Many names for the same thing.</a:t>
            </a:r>
          </a:p>
          <a:p>
            <a:pPr lvl="1"/>
            <a:r>
              <a:rPr lang="en-GB" altLang="zh-TW" dirty="0" smtClean="0"/>
              <a:t>An establishment in which a variety of games of chance can be played.</a:t>
            </a:r>
          </a:p>
          <a:p>
            <a:endParaRPr lang="en-GB" altLang="zh-TW" dirty="0" smtClean="0"/>
          </a:p>
          <a:p>
            <a:r>
              <a:rPr lang="en-GB" altLang="zh-TW" dirty="0" smtClean="0"/>
              <a:t>Often involves more than one game (E.g. </a:t>
            </a:r>
            <a:r>
              <a:rPr lang="en-GB" altLang="zh-TW" dirty="0" err="1" smtClean="0"/>
              <a:t>Mahjong</a:t>
            </a:r>
            <a:r>
              <a:rPr lang="en-GB" altLang="zh-TW" dirty="0" smtClean="0"/>
              <a:t> and </a:t>
            </a:r>
            <a:r>
              <a:rPr lang="en-GB" altLang="zh-TW" dirty="0" err="1" smtClean="0"/>
              <a:t>Pai</a:t>
            </a:r>
            <a:r>
              <a:rPr lang="en-GB" altLang="zh-TW" dirty="0" smtClean="0"/>
              <a:t> </a:t>
            </a:r>
            <a:r>
              <a:rPr lang="en-GB" altLang="zh-TW" dirty="0" err="1" smtClean="0"/>
              <a:t>gow</a:t>
            </a:r>
            <a:r>
              <a:rPr lang="en-GB" altLang="zh-TW" dirty="0" smtClean="0"/>
              <a:t>, </a:t>
            </a:r>
            <a:r>
              <a:rPr lang="en-GB" altLang="zh-TW" dirty="0" err="1" smtClean="0"/>
              <a:t>Mahjong</a:t>
            </a:r>
            <a:r>
              <a:rPr lang="en-GB" altLang="zh-TW" dirty="0" smtClean="0"/>
              <a:t> and racetrack betting) and more often that not the establishment is considered illegal/deviant (depends on geographical location and laws).</a:t>
            </a:r>
          </a:p>
          <a:p>
            <a:endParaRPr lang="zh-TW"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Background</a:t>
            </a:r>
            <a:endParaRPr lang="zh-TW" altLang="en-US" dirty="0"/>
          </a:p>
        </p:txBody>
      </p:sp>
      <p:sp>
        <p:nvSpPr>
          <p:cNvPr id="3" name="內容版面配置區 2"/>
          <p:cNvSpPr>
            <a:spLocks noGrp="1"/>
          </p:cNvSpPr>
          <p:nvPr>
            <p:ph idx="1"/>
          </p:nvPr>
        </p:nvSpPr>
        <p:spPr/>
        <p:txBody>
          <a:bodyPr>
            <a:normAutofit lnSpcReduction="10000"/>
          </a:bodyPr>
          <a:lstStyle/>
          <a:p>
            <a:r>
              <a:rPr lang="en-GB" altLang="zh-TW" dirty="0" smtClean="0"/>
              <a:t>Quasi-legitimate </a:t>
            </a:r>
            <a:r>
              <a:rPr lang="en-GB" altLang="zh-TW" dirty="0" err="1" smtClean="0"/>
              <a:t>mahjong</a:t>
            </a:r>
            <a:r>
              <a:rPr lang="en-GB" altLang="zh-TW" dirty="0" smtClean="0"/>
              <a:t> house involves the operation of both legitimate and illegitimate </a:t>
            </a:r>
            <a:r>
              <a:rPr lang="en-GB" altLang="zh-TW" dirty="0" err="1" smtClean="0"/>
              <a:t>Mahjong</a:t>
            </a:r>
            <a:r>
              <a:rPr lang="en-GB" altLang="zh-TW" dirty="0" smtClean="0"/>
              <a:t> houses:</a:t>
            </a:r>
          </a:p>
          <a:p>
            <a:pPr lvl="1"/>
            <a:r>
              <a:rPr lang="en-GB" altLang="zh-TW" dirty="0" smtClean="0"/>
              <a:t>Legitimate </a:t>
            </a:r>
            <a:r>
              <a:rPr lang="en-GB" altLang="zh-TW" dirty="0" err="1" smtClean="0"/>
              <a:t>Mahjong</a:t>
            </a:r>
            <a:r>
              <a:rPr lang="en-GB" altLang="zh-TW" dirty="0" smtClean="0"/>
              <a:t> house</a:t>
            </a:r>
            <a:r>
              <a:rPr lang="en-GB" altLang="zh-TW" dirty="0" smtClean="0">
                <a:solidFill>
                  <a:srgbClr val="FF0000"/>
                </a:solidFill>
              </a:rPr>
              <a:t> </a:t>
            </a:r>
            <a:r>
              <a:rPr lang="en-GB" altLang="zh-TW" dirty="0" smtClean="0"/>
              <a:t>(must close before midnight; 12 to 12)</a:t>
            </a:r>
          </a:p>
          <a:p>
            <a:pPr lvl="1"/>
            <a:r>
              <a:rPr lang="en-GB" altLang="zh-TW" dirty="0" smtClean="0"/>
              <a:t>Illegitimate </a:t>
            </a:r>
            <a:r>
              <a:rPr lang="en-GB" altLang="zh-TW" dirty="0" err="1" smtClean="0"/>
              <a:t>Mahjong</a:t>
            </a:r>
            <a:r>
              <a:rPr lang="en-GB" altLang="zh-TW" dirty="0" smtClean="0"/>
              <a:t> house (24 hours)</a:t>
            </a:r>
          </a:p>
          <a:p>
            <a:endParaRPr lang="en-GB" altLang="zh-TW" dirty="0" smtClean="0"/>
          </a:p>
          <a:p>
            <a:r>
              <a:rPr lang="en-GB" altLang="zh-TW" dirty="0" smtClean="0"/>
              <a:t>Quasi-legitimate </a:t>
            </a:r>
            <a:r>
              <a:rPr lang="en-GB" altLang="zh-TW" dirty="0" err="1" smtClean="0"/>
              <a:t>Mahjong</a:t>
            </a:r>
            <a:r>
              <a:rPr lang="en-GB" altLang="zh-TW" dirty="0" smtClean="0"/>
              <a:t> House = Legal </a:t>
            </a:r>
            <a:r>
              <a:rPr lang="en-GB" altLang="zh-TW" dirty="0" err="1" smtClean="0"/>
              <a:t>Mahjong</a:t>
            </a:r>
            <a:r>
              <a:rPr lang="en-GB" altLang="zh-TW" dirty="0" smtClean="0"/>
              <a:t> house + Illegal </a:t>
            </a:r>
            <a:r>
              <a:rPr lang="en-GB" altLang="zh-TW" dirty="0" err="1" smtClean="0"/>
              <a:t>Mahjong</a:t>
            </a:r>
            <a:r>
              <a:rPr lang="en-GB" altLang="zh-TW" dirty="0" smtClean="0"/>
              <a:t> house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Background</a:t>
            </a:r>
            <a:endParaRPr lang="zh-TW" altLang="en-US" dirty="0"/>
          </a:p>
        </p:txBody>
      </p:sp>
      <p:sp>
        <p:nvSpPr>
          <p:cNvPr id="3" name="內容版面配置區 2"/>
          <p:cNvSpPr>
            <a:spLocks noGrp="1"/>
          </p:cNvSpPr>
          <p:nvPr>
            <p:ph idx="1"/>
          </p:nvPr>
        </p:nvSpPr>
        <p:spPr/>
        <p:txBody>
          <a:bodyPr>
            <a:normAutofit fontScale="77500" lnSpcReduction="20000"/>
          </a:bodyPr>
          <a:lstStyle/>
          <a:p>
            <a:r>
              <a:rPr lang="en-GB" altLang="zh-TW" dirty="0" smtClean="0"/>
              <a:t>Gambling houses are rife in a select few areas in Hong Kong: Particularly </a:t>
            </a:r>
            <a:r>
              <a:rPr lang="en-GB" altLang="zh-TW" dirty="0" err="1" smtClean="0"/>
              <a:t>Mong</a:t>
            </a:r>
            <a:r>
              <a:rPr lang="en-GB" altLang="zh-TW" dirty="0" smtClean="0"/>
              <a:t> </a:t>
            </a:r>
            <a:r>
              <a:rPr lang="en-GB" altLang="zh-TW" dirty="0" err="1" smtClean="0"/>
              <a:t>Kok</a:t>
            </a:r>
            <a:r>
              <a:rPr lang="en-GB" altLang="zh-TW" dirty="0" smtClean="0"/>
              <a:t>, </a:t>
            </a:r>
            <a:r>
              <a:rPr lang="en-GB" altLang="zh-TW" dirty="0" err="1" smtClean="0"/>
              <a:t>Yau</a:t>
            </a:r>
            <a:r>
              <a:rPr lang="en-GB" altLang="zh-TW" dirty="0" smtClean="0"/>
              <a:t> Ma </a:t>
            </a:r>
            <a:r>
              <a:rPr lang="en-GB" altLang="zh-TW" dirty="0" err="1" smtClean="0"/>
              <a:t>Tei</a:t>
            </a:r>
            <a:r>
              <a:rPr lang="en-GB" altLang="zh-TW" dirty="0" smtClean="0"/>
              <a:t>, and Sham </a:t>
            </a:r>
            <a:r>
              <a:rPr lang="en-GB" altLang="zh-TW" dirty="0" err="1" smtClean="0"/>
              <a:t>Shui</a:t>
            </a:r>
            <a:r>
              <a:rPr lang="en-GB" altLang="zh-TW" dirty="0" smtClean="0"/>
              <a:t> Po. </a:t>
            </a:r>
          </a:p>
          <a:p>
            <a:endParaRPr lang="en-GB" altLang="zh-TW" dirty="0" smtClean="0"/>
          </a:p>
          <a:p>
            <a:r>
              <a:rPr lang="en-GB" altLang="zh-TW" dirty="0" smtClean="0"/>
              <a:t>Despite its prominent presence, gambling houses/schools have not been studied extensively locally in Hong Kong. </a:t>
            </a:r>
          </a:p>
          <a:p>
            <a:endParaRPr lang="en-GB" altLang="zh-TW" dirty="0" smtClean="0"/>
          </a:p>
          <a:p>
            <a:r>
              <a:rPr lang="en-GB" altLang="zh-TW" dirty="0" smtClean="0"/>
              <a:t>There are a couple of articles (especially from newspapers) describing it at face value, but, in general, there is a lack of research investigating the meaning of gambling houses to gamblers and the culture in gambling houses. </a:t>
            </a:r>
            <a:endParaRPr lang="zh-TW"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1026" name="Picture 2"/>
          <p:cNvPicPr>
            <a:picLocks noChangeAspect="1" noChangeArrowheads="1"/>
          </p:cNvPicPr>
          <p:nvPr/>
        </p:nvPicPr>
        <p:blipFill>
          <a:blip r:embed="rId2" cstate="print"/>
          <a:srcRect/>
          <a:stretch>
            <a:fillRect/>
          </a:stretch>
        </p:blipFill>
        <p:spPr bwMode="auto">
          <a:xfrm>
            <a:off x="35496" y="1052736"/>
            <a:ext cx="8964488" cy="525262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Research questions and purpose</a:t>
            </a:r>
            <a:endParaRPr lang="zh-TW" altLang="en-US" dirty="0"/>
          </a:p>
        </p:txBody>
      </p:sp>
      <p:sp>
        <p:nvSpPr>
          <p:cNvPr id="3" name="內容版面配置區 2"/>
          <p:cNvSpPr>
            <a:spLocks noGrp="1"/>
          </p:cNvSpPr>
          <p:nvPr>
            <p:ph idx="1"/>
          </p:nvPr>
        </p:nvSpPr>
        <p:spPr/>
        <p:txBody>
          <a:bodyPr>
            <a:normAutofit fontScale="92500" lnSpcReduction="20000"/>
          </a:bodyPr>
          <a:lstStyle/>
          <a:p>
            <a:r>
              <a:rPr lang="en-GB" altLang="zh-TW" dirty="0" smtClean="0"/>
              <a:t>Research scope:  Gamblers and triad members involved with quasi-legitimate </a:t>
            </a:r>
            <a:r>
              <a:rPr lang="en-GB" altLang="zh-TW" dirty="0" err="1" smtClean="0"/>
              <a:t>mahjong</a:t>
            </a:r>
            <a:r>
              <a:rPr lang="en-GB" altLang="zh-TW" dirty="0" smtClean="0"/>
              <a:t> gambling houses in Hong Kong.</a:t>
            </a:r>
          </a:p>
          <a:p>
            <a:endParaRPr lang="en-GB" altLang="zh-TW" dirty="0" smtClean="0"/>
          </a:p>
          <a:p>
            <a:r>
              <a:rPr lang="en-GB" altLang="zh-TW" dirty="0" smtClean="0"/>
              <a:t>Research questions:</a:t>
            </a:r>
            <a:endParaRPr lang="en-GB" altLang="zh-TW" dirty="0" smtClean="0">
              <a:solidFill>
                <a:srgbClr val="FF0000"/>
              </a:solidFill>
            </a:endParaRPr>
          </a:p>
          <a:p>
            <a:pPr lvl="1"/>
            <a:r>
              <a:rPr lang="en-GB" altLang="zh-TW" dirty="0" smtClean="0"/>
              <a:t>RQ1: How does the quasi-legitimate gambling house work?</a:t>
            </a:r>
          </a:p>
          <a:p>
            <a:pPr lvl="1"/>
            <a:r>
              <a:rPr lang="en-GB" altLang="zh-TW" dirty="0" smtClean="0"/>
              <a:t>RQ2: Why do people go to quasi-legitimate gambling houses? </a:t>
            </a:r>
          </a:p>
          <a:p>
            <a:pPr lvl="1"/>
            <a:r>
              <a:rPr lang="en-GB" altLang="zh-TW" dirty="0" smtClean="0"/>
              <a:t>RQ3: What is the culture of the quasi-legitimate gambling house?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Methodology</a:t>
            </a:r>
            <a:endParaRPr lang="zh-TW" altLang="en-US" dirty="0"/>
          </a:p>
        </p:txBody>
      </p:sp>
      <p:sp>
        <p:nvSpPr>
          <p:cNvPr id="3" name="內容版面配置區 2"/>
          <p:cNvSpPr>
            <a:spLocks noGrp="1"/>
          </p:cNvSpPr>
          <p:nvPr>
            <p:ph idx="1"/>
          </p:nvPr>
        </p:nvSpPr>
        <p:spPr/>
        <p:txBody>
          <a:bodyPr>
            <a:normAutofit fontScale="92500" lnSpcReduction="20000"/>
          </a:bodyPr>
          <a:lstStyle/>
          <a:p>
            <a:r>
              <a:rPr lang="en-GB" altLang="zh-TW" dirty="0" smtClean="0"/>
              <a:t>Qualitative research (semi-structured, in-depth interview)</a:t>
            </a:r>
          </a:p>
          <a:p>
            <a:endParaRPr lang="en-GB" altLang="zh-TW" dirty="0" smtClean="0"/>
          </a:p>
          <a:p>
            <a:r>
              <a:rPr lang="en-GB" altLang="zh-TW" dirty="0" smtClean="0"/>
              <a:t>N=15 (individuals who gamble, work, or gamble and work in Quasi-legitimate gambling houses)</a:t>
            </a:r>
          </a:p>
          <a:p>
            <a:endParaRPr lang="en-GB" altLang="zh-TW" dirty="0" smtClean="0"/>
          </a:p>
          <a:p>
            <a:r>
              <a:rPr lang="en-GB" altLang="zh-TW" dirty="0" smtClean="0"/>
              <a:t>Inclusion criteria: </a:t>
            </a:r>
          </a:p>
          <a:p>
            <a:pPr lvl="1"/>
            <a:r>
              <a:rPr lang="en-GB" altLang="zh-TW" dirty="0" smtClean="0"/>
              <a:t>18+ years old</a:t>
            </a:r>
          </a:p>
          <a:p>
            <a:pPr lvl="1"/>
            <a:r>
              <a:rPr lang="en-GB" altLang="zh-TW" dirty="0" smtClean="0"/>
              <a:t>Chinese or English language competency</a:t>
            </a:r>
          </a:p>
          <a:p>
            <a:pPr lvl="1"/>
            <a:r>
              <a:rPr lang="en-GB" altLang="zh-TW" dirty="0" smtClean="0"/>
              <a:t>Works, gambles, or works and gambles in </a:t>
            </a:r>
            <a:r>
              <a:rPr lang="en-GB" altLang="zh-TW" dirty="0" err="1" smtClean="0"/>
              <a:t>Mahjong</a:t>
            </a:r>
            <a:r>
              <a:rPr lang="en-GB" altLang="zh-TW" dirty="0" smtClean="0"/>
              <a:t> houses</a:t>
            </a:r>
          </a:p>
          <a:p>
            <a:pPr lvl="1"/>
            <a:endParaRPr lang="en-GB" altLang="zh-TW"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Procedures</a:t>
            </a:r>
            <a:endParaRPr lang="zh-TW" altLang="en-US" dirty="0"/>
          </a:p>
        </p:txBody>
      </p:sp>
      <p:sp>
        <p:nvSpPr>
          <p:cNvPr id="3" name="內容版面配置區 2"/>
          <p:cNvSpPr>
            <a:spLocks noGrp="1"/>
          </p:cNvSpPr>
          <p:nvPr>
            <p:ph idx="1"/>
          </p:nvPr>
        </p:nvSpPr>
        <p:spPr/>
        <p:txBody>
          <a:bodyPr>
            <a:normAutofit fontScale="92500" lnSpcReduction="20000"/>
          </a:bodyPr>
          <a:lstStyle/>
          <a:p>
            <a:r>
              <a:rPr lang="en-GB" altLang="zh-TW" dirty="0" smtClean="0"/>
              <a:t>Participants were briefed about the study prior to the formal interview and were provided the option to have pseudonyms and age ranges (5pt, 10pt increments). </a:t>
            </a:r>
          </a:p>
          <a:p>
            <a:endParaRPr lang="en-GB" altLang="zh-TW" dirty="0" smtClean="0"/>
          </a:p>
          <a:p>
            <a:r>
              <a:rPr lang="en-GB" altLang="zh-TW" dirty="0" smtClean="0"/>
              <a:t>Participants could exit whenever they wanted.</a:t>
            </a:r>
          </a:p>
          <a:p>
            <a:endParaRPr lang="en-GB" altLang="zh-TW" dirty="0" smtClean="0"/>
          </a:p>
          <a:p>
            <a:r>
              <a:rPr lang="en-GB" altLang="zh-TW" dirty="0" smtClean="0"/>
              <a:t>Recruit (Chain sampling) </a:t>
            </a:r>
            <a:r>
              <a:rPr lang="en-GB" altLang="zh-TW" dirty="0" smtClean="0">
                <a:sym typeface="Wingdings" pitchFamily="2" charset="2"/>
              </a:rPr>
              <a:t> Briefing and verbal/written consent  Semi-structured interview (provided cash incentive after completion)</a:t>
            </a:r>
            <a:endParaRPr lang="en-GB" altLang="zh-TW"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dirty="0"/>
          </a:p>
        </p:txBody>
      </p:sp>
      <p:sp>
        <p:nvSpPr>
          <p:cNvPr id="3" name="內容版面配置區 2"/>
          <p:cNvSpPr>
            <a:spLocks noGrp="1"/>
          </p:cNvSpPr>
          <p:nvPr>
            <p:ph idx="1"/>
          </p:nvPr>
        </p:nvSpPr>
        <p:spPr/>
        <p:txBody>
          <a:bodyPr/>
          <a:lstStyle/>
          <a:p>
            <a:endParaRPr lang="zh-TW" altLang="en-US" dirty="0"/>
          </a:p>
        </p:txBody>
      </p:sp>
      <p:graphicFrame>
        <p:nvGraphicFramePr>
          <p:cNvPr id="4" name="表格 3"/>
          <p:cNvGraphicFramePr>
            <a:graphicFrameLocks noGrp="1"/>
          </p:cNvGraphicFramePr>
          <p:nvPr/>
        </p:nvGraphicFramePr>
        <p:xfrm>
          <a:off x="586683" y="692696"/>
          <a:ext cx="8089773" cy="5832648"/>
        </p:xfrm>
        <a:graphic>
          <a:graphicData uri="http://schemas.openxmlformats.org/drawingml/2006/table">
            <a:tbl>
              <a:tblPr firstRow="1" bandRow="1">
                <a:tableStyleId>{5C22544A-7EE6-4342-B048-85BDC9FD1C3A}</a:tableStyleId>
              </a:tblPr>
              <a:tblGrid>
                <a:gridCol w="1299401"/>
                <a:gridCol w="941655"/>
                <a:gridCol w="941655"/>
                <a:gridCol w="1023909"/>
                <a:gridCol w="1323023"/>
                <a:gridCol w="2560130"/>
              </a:tblGrid>
              <a:tr h="829234">
                <a:tc>
                  <a:txBody>
                    <a:bodyPr/>
                    <a:lstStyle/>
                    <a:p>
                      <a:r>
                        <a:rPr lang="en-GB" altLang="zh-TW" sz="1500" dirty="0" smtClean="0"/>
                        <a:t>Pseudonyms</a:t>
                      </a:r>
                      <a:endParaRPr lang="zh-TW" altLang="en-US" sz="1500" dirty="0"/>
                    </a:p>
                  </a:txBody>
                  <a:tcPr/>
                </a:tc>
                <a:tc>
                  <a:txBody>
                    <a:bodyPr/>
                    <a:lstStyle/>
                    <a:p>
                      <a:r>
                        <a:rPr lang="en-GB" altLang="zh-TW" sz="1500" dirty="0" smtClean="0"/>
                        <a:t>Sex</a:t>
                      </a:r>
                      <a:endParaRPr lang="zh-TW" altLang="en-US" sz="1500" dirty="0"/>
                    </a:p>
                  </a:txBody>
                  <a:tcPr/>
                </a:tc>
                <a:tc>
                  <a:txBody>
                    <a:bodyPr/>
                    <a:lstStyle/>
                    <a:p>
                      <a:r>
                        <a:rPr lang="en-GB" altLang="zh-TW" sz="1500" dirty="0" smtClean="0"/>
                        <a:t>Age</a:t>
                      </a:r>
                      <a:r>
                        <a:rPr lang="en-GB" altLang="zh-TW" sz="1500" baseline="0" dirty="0" smtClean="0"/>
                        <a:t> range</a:t>
                      </a:r>
                      <a:endParaRPr lang="zh-TW" altLang="en-US" sz="1500" dirty="0"/>
                    </a:p>
                  </a:txBody>
                  <a:tcPr/>
                </a:tc>
                <a:tc>
                  <a:txBody>
                    <a:bodyPr/>
                    <a:lstStyle/>
                    <a:p>
                      <a:r>
                        <a:rPr lang="en-GB" altLang="zh-TW" sz="1500" dirty="0" smtClean="0"/>
                        <a:t>Education</a:t>
                      </a:r>
                      <a:endParaRPr lang="zh-TW" altLang="en-US" sz="1500" dirty="0"/>
                    </a:p>
                  </a:txBody>
                  <a:tcPr/>
                </a:tc>
                <a:tc>
                  <a:txBody>
                    <a:bodyPr/>
                    <a:lstStyle/>
                    <a:p>
                      <a:r>
                        <a:rPr lang="en-GB" altLang="zh-TW" sz="1500" baseline="0" dirty="0" smtClean="0"/>
                        <a:t>Relationship status</a:t>
                      </a:r>
                      <a:endParaRPr lang="zh-TW" altLang="en-US" sz="1500" dirty="0"/>
                    </a:p>
                  </a:txBody>
                  <a:tcPr/>
                </a:tc>
                <a:tc>
                  <a:txBody>
                    <a:bodyPr/>
                    <a:lstStyle/>
                    <a:p>
                      <a:r>
                        <a:rPr lang="en-GB" altLang="zh-TW" sz="1500" dirty="0" smtClean="0"/>
                        <a:t>Occupation</a:t>
                      </a:r>
                      <a:endParaRPr lang="zh-TW" altLang="en-US" sz="1500" dirty="0"/>
                    </a:p>
                  </a:txBody>
                  <a:tcPr/>
                </a:tc>
              </a:tr>
              <a:tr h="322894">
                <a:tc>
                  <a:txBody>
                    <a:bodyPr/>
                    <a:lstStyle/>
                    <a:p>
                      <a:r>
                        <a:rPr lang="en-GB" altLang="zh-TW" sz="1500" dirty="0" smtClean="0"/>
                        <a:t>Participant 1</a:t>
                      </a:r>
                      <a:endParaRPr lang="zh-TW" altLang="en-US" sz="1500" dirty="0"/>
                    </a:p>
                  </a:txBody>
                  <a:tcPr/>
                </a:tc>
                <a:tc>
                  <a:txBody>
                    <a:bodyPr/>
                    <a:lstStyle/>
                    <a:p>
                      <a:r>
                        <a:rPr lang="en-GB" altLang="zh-TW" sz="1500" dirty="0" smtClean="0"/>
                        <a:t>Male</a:t>
                      </a:r>
                      <a:endParaRPr lang="zh-TW" altLang="en-US" sz="1500" dirty="0"/>
                    </a:p>
                  </a:txBody>
                  <a:tcPr/>
                </a:tc>
                <a:tc>
                  <a:txBody>
                    <a:bodyPr/>
                    <a:lstStyle/>
                    <a:p>
                      <a:r>
                        <a:rPr lang="en-GB" altLang="zh-TW" sz="1500" dirty="0" smtClean="0"/>
                        <a:t>40-50</a:t>
                      </a:r>
                      <a:endParaRPr lang="zh-TW" altLang="en-US" sz="1500" dirty="0"/>
                    </a:p>
                  </a:txBody>
                  <a:tcPr/>
                </a:tc>
                <a:tc>
                  <a:txBody>
                    <a:bodyPr/>
                    <a:lstStyle/>
                    <a:p>
                      <a:r>
                        <a:rPr lang="en-GB" altLang="zh-TW" sz="1500" dirty="0" smtClean="0"/>
                        <a:t>Secondary</a:t>
                      </a:r>
                      <a:endParaRPr lang="zh-TW" altLang="en-US" sz="1500" dirty="0"/>
                    </a:p>
                  </a:txBody>
                  <a:tcPr/>
                </a:tc>
                <a:tc>
                  <a:txBody>
                    <a:bodyPr/>
                    <a:lstStyle/>
                    <a:p>
                      <a:r>
                        <a:rPr lang="en-GB" altLang="zh-TW" sz="1500" dirty="0" smtClean="0"/>
                        <a:t>Widow</a:t>
                      </a:r>
                      <a:endParaRPr lang="zh-TW" altLang="en-US" sz="1500" dirty="0"/>
                    </a:p>
                  </a:txBody>
                  <a:tcPr/>
                </a:tc>
                <a:tc>
                  <a:txBody>
                    <a:bodyPr/>
                    <a:lstStyle/>
                    <a:p>
                      <a:r>
                        <a:rPr lang="en-GB" altLang="zh-TW" sz="1500" dirty="0" smtClean="0"/>
                        <a:t>Fighter</a:t>
                      </a:r>
                      <a:r>
                        <a:rPr lang="en-GB" altLang="zh-TW" sz="1500" baseline="0" dirty="0" smtClean="0"/>
                        <a:t> (Manager)</a:t>
                      </a:r>
                      <a:endParaRPr lang="zh-TW" altLang="en-US" sz="1500" dirty="0"/>
                    </a:p>
                  </a:txBody>
                  <a:tcPr/>
                </a:tc>
              </a:tr>
              <a:tr h="288032">
                <a:tc>
                  <a:txBody>
                    <a:bodyPr/>
                    <a:lstStyle/>
                    <a:p>
                      <a:r>
                        <a:rPr lang="en-GB" altLang="zh-TW" sz="1500" dirty="0" smtClean="0"/>
                        <a:t>Participant 2</a:t>
                      </a:r>
                      <a:endParaRPr lang="zh-TW" altLang="en-US" sz="1500" dirty="0"/>
                    </a:p>
                  </a:txBody>
                  <a:tcPr/>
                </a:tc>
                <a:tc>
                  <a:txBody>
                    <a:bodyPr/>
                    <a:lstStyle/>
                    <a:p>
                      <a:r>
                        <a:rPr lang="en-GB" altLang="zh-TW" sz="1500" dirty="0" smtClean="0"/>
                        <a:t>Male</a:t>
                      </a:r>
                      <a:endParaRPr lang="zh-TW" altLang="en-US" sz="1500" dirty="0"/>
                    </a:p>
                  </a:txBody>
                  <a:tcPr/>
                </a:tc>
                <a:tc>
                  <a:txBody>
                    <a:bodyPr/>
                    <a:lstStyle/>
                    <a:p>
                      <a:r>
                        <a:rPr lang="en-GB" altLang="zh-TW" sz="1500" dirty="0" smtClean="0"/>
                        <a:t>50-60</a:t>
                      </a:r>
                      <a:endParaRPr lang="zh-TW" altLang="en-US" sz="1500" dirty="0"/>
                    </a:p>
                  </a:txBody>
                  <a:tcPr/>
                </a:tc>
                <a:tc>
                  <a:txBody>
                    <a:bodyPr/>
                    <a:lstStyle/>
                    <a:p>
                      <a:r>
                        <a:rPr lang="en-GB" altLang="zh-TW" sz="1500" dirty="0" smtClean="0"/>
                        <a:t>Secondary</a:t>
                      </a:r>
                      <a:endParaRPr lang="zh-TW" altLang="en-US" sz="1500" dirty="0"/>
                    </a:p>
                  </a:txBody>
                  <a:tcPr/>
                </a:tc>
                <a:tc>
                  <a:txBody>
                    <a:bodyPr/>
                    <a:lstStyle/>
                    <a:p>
                      <a:r>
                        <a:rPr lang="en-GB" altLang="zh-TW" sz="1500" dirty="0" smtClean="0"/>
                        <a:t>Single</a:t>
                      </a:r>
                      <a:endParaRPr lang="zh-TW" altLang="en-US" sz="1500" dirty="0"/>
                    </a:p>
                  </a:txBody>
                  <a:tcPr/>
                </a:tc>
                <a:tc>
                  <a:txBody>
                    <a:bodyPr/>
                    <a:lstStyle/>
                    <a:p>
                      <a:r>
                        <a:rPr lang="en-GB" altLang="zh-TW" sz="1500" dirty="0" smtClean="0"/>
                        <a:t>Leader</a:t>
                      </a:r>
                      <a:r>
                        <a:rPr lang="en-GB" altLang="zh-TW" sz="1500" baseline="0" dirty="0" smtClean="0"/>
                        <a:t> (Owner)</a:t>
                      </a:r>
                      <a:endParaRPr lang="zh-TW" altLang="en-US" sz="1500" dirty="0"/>
                    </a:p>
                  </a:txBody>
                  <a:tcPr/>
                </a:tc>
              </a:tr>
              <a:tr h="328032">
                <a:tc>
                  <a:txBody>
                    <a:bodyPr/>
                    <a:lstStyle/>
                    <a:p>
                      <a:r>
                        <a:rPr lang="en-GB" altLang="zh-TW" sz="1500" dirty="0" smtClean="0"/>
                        <a:t>Participant 3</a:t>
                      </a:r>
                      <a:endParaRPr lang="zh-TW" altLang="en-US" sz="1500" dirty="0"/>
                    </a:p>
                  </a:txBody>
                  <a:tcPr/>
                </a:tc>
                <a:tc>
                  <a:txBody>
                    <a:bodyPr/>
                    <a:lstStyle/>
                    <a:p>
                      <a:r>
                        <a:rPr lang="en-GB" altLang="zh-TW" sz="1500" dirty="0" smtClean="0"/>
                        <a:t>Male</a:t>
                      </a:r>
                      <a:endParaRPr lang="zh-TW" altLang="en-US" sz="1500" dirty="0"/>
                    </a:p>
                  </a:txBody>
                  <a:tcPr/>
                </a:tc>
                <a:tc>
                  <a:txBody>
                    <a:bodyPr/>
                    <a:lstStyle/>
                    <a:p>
                      <a:r>
                        <a:rPr lang="en-GB" altLang="zh-TW" sz="1500" dirty="0" smtClean="0"/>
                        <a:t>35-45</a:t>
                      </a:r>
                      <a:endParaRPr lang="zh-TW" altLang="en-US" sz="1500" dirty="0"/>
                    </a:p>
                  </a:txBody>
                  <a:tcPr/>
                </a:tc>
                <a:tc>
                  <a:txBody>
                    <a:bodyPr/>
                    <a:lstStyle/>
                    <a:p>
                      <a:r>
                        <a:rPr lang="en-GB" altLang="zh-TW" sz="1500" dirty="0" smtClean="0"/>
                        <a:t>Secondary</a:t>
                      </a:r>
                      <a:endParaRPr lang="zh-TW" altLang="en-US" sz="1500" dirty="0"/>
                    </a:p>
                  </a:txBody>
                  <a:tcPr/>
                </a:tc>
                <a:tc>
                  <a:txBody>
                    <a:bodyPr/>
                    <a:lstStyle/>
                    <a:p>
                      <a:r>
                        <a:rPr lang="en-GB" altLang="zh-TW" sz="1500" dirty="0" smtClean="0"/>
                        <a:t>Single</a:t>
                      </a:r>
                      <a:endParaRPr lang="zh-TW" altLang="en-US" sz="1500" dirty="0"/>
                    </a:p>
                  </a:txBody>
                  <a:tcPr/>
                </a:tc>
                <a:tc>
                  <a:txBody>
                    <a:bodyPr/>
                    <a:lstStyle/>
                    <a:p>
                      <a:r>
                        <a:rPr lang="en-GB" altLang="zh-TW" sz="1500" dirty="0" smtClean="0"/>
                        <a:t>Leader</a:t>
                      </a:r>
                      <a:endParaRPr lang="zh-TW" altLang="en-US" sz="1500" dirty="0"/>
                    </a:p>
                  </a:txBody>
                  <a:tcPr/>
                </a:tc>
              </a:tr>
              <a:tr h="360040">
                <a:tc>
                  <a:txBody>
                    <a:bodyPr/>
                    <a:lstStyle/>
                    <a:p>
                      <a:r>
                        <a:rPr lang="en-GB" altLang="zh-TW" sz="1500" dirty="0" smtClean="0"/>
                        <a:t>Participant 4</a:t>
                      </a:r>
                      <a:endParaRPr lang="zh-TW" altLang="en-US" sz="1500" dirty="0"/>
                    </a:p>
                  </a:txBody>
                  <a:tcPr/>
                </a:tc>
                <a:tc>
                  <a:txBody>
                    <a:bodyPr/>
                    <a:lstStyle/>
                    <a:p>
                      <a:r>
                        <a:rPr lang="en-GB" altLang="zh-TW" sz="1500" dirty="0" smtClean="0"/>
                        <a:t>Female</a:t>
                      </a:r>
                      <a:endParaRPr lang="zh-TW" altLang="en-US" sz="1500" dirty="0"/>
                    </a:p>
                  </a:txBody>
                  <a:tcPr/>
                </a:tc>
                <a:tc>
                  <a:txBody>
                    <a:bodyPr/>
                    <a:lstStyle/>
                    <a:p>
                      <a:r>
                        <a:rPr lang="en-GB" altLang="zh-TW" sz="1500" dirty="0" smtClean="0"/>
                        <a:t>20-30</a:t>
                      </a:r>
                      <a:endParaRPr lang="zh-TW" altLang="en-US" sz="1500" dirty="0"/>
                    </a:p>
                  </a:txBody>
                  <a:tcPr/>
                </a:tc>
                <a:tc>
                  <a:txBody>
                    <a:bodyPr/>
                    <a:lstStyle/>
                    <a:p>
                      <a:r>
                        <a:rPr lang="en-GB" altLang="zh-TW" sz="1500" dirty="0" smtClean="0"/>
                        <a:t>Secondary</a:t>
                      </a:r>
                      <a:endParaRPr lang="zh-TW" altLang="en-US" sz="1500" dirty="0"/>
                    </a:p>
                  </a:txBody>
                  <a:tcPr/>
                </a:tc>
                <a:tc>
                  <a:txBody>
                    <a:bodyPr/>
                    <a:lstStyle/>
                    <a:p>
                      <a:r>
                        <a:rPr lang="en-GB" altLang="zh-TW" sz="1500" dirty="0" smtClean="0"/>
                        <a:t>Single</a:t>
                      </a:r>
                      <a:endParaRPr lang="zh-TW" altLang="en-US" sz="1500" dirty="0"/>
                    </a:p>
                  </a:txBody>
                  <a:tcPr/>
                </a:tc>
                <a:tc>
                  <a:txBody>
                    <a:bodyPr/>
                    <a:lstStyle/>
                    <a:p>
                      <a:r>
                        <a:rPr lang="en-GB" altLang="zh-TW" sz="1500" dirty="0" smtClean="0"/>
                        <a:t>Night</a:t>
                      </a:r>
                      <a:r>
                        <a:rPr lang="en-GB" altLang="zh-TW" sz="1500" baseline="0" dirty="0" smtClean="0"/>
                        <a:t> club sex worker</a:t>
                      </a:r>
                      <a:endParaRPr lang="zh-TW" altLang="en-US" sz="1500" dirty="0"/>
                    </a:p>
                  </a:txBody>
                  <a:tcPr/>
                </a:tc>
              </a:tr>
              <a:tr h="288032">
                <a:tc>
                  <a:txBody>
                    <a:bodyPr/>
                    <a:lstStyle/>
                    <a:p>
                      <a:r>
                        <a:rPr lang="en-GB" altLang="zh-TW" sz="1500" dirty="0" smtClean="0"/>
                        <a:t>Participant 5</a:t>
                      </a:r>
                      <a:endParaRPr lang="zh-TW" altLang="en-US" sz="1500" dirty="0"/>
                    </a:p>
                  </a:txBody>
                  <a:tcPr/>
                </a:tc>
                <a:tc>
                  <a:txBody>
                    <a:bodyPr/>
                    <a:lstStyle/>
                    <a:p>
                      <a:r>
                        <a:rPr lang="en-GB" altLang="zh-TW" sz="1500" dirty="0" smtClean="0"/>
                        <a:t>Female</a:t>
                      </a:r>
                      <a:endParaRPr lang="zh-TW" altLang="en-US" sz="1500" dirty="0"/>
                    </a:p>
                  </a:txBody>
                  <a:tcPr/>
                </a:tc>
                <a:tc>
                  <a:txBody>
                    <a:bodyPr/>
                    <a:lstStyle/>
                    <a:p>
                      <a:r>
                        <a:rPr lang="en-GB" altLang="zh-TW" sz="1500" dirty="0" smtClean="0"/>
                        <a:t>30-40</a:t>
                      </a:r>
                      <a:endParaRPr lang="zh-TW" altLang="en-US" sz="1500" dirty="0"/>
                    </a:p>
                  </a:txBody>
                  <a:tcPr/>
                </a:tc>
                <a:tc>
                  <a:txBody>
                    <a:bodyPr/>
                    <a:lstStyle/>
                    <a:p>
                      <a:r>
                        <a:rPr lang="en-GB" altLang="zh-TW" sz="1500" dirty="0" smtClean="0"/>
                        <a:t>None</a:t>
                      </a:r>
                      <a:endParaRPr lang="zh-TW" altLang="en-US" sz="1500" dirty="0"/>
                    </a:p>
                  </a:txBody>
                  <a:tcPr/>
                </a:tc>
                <a:tc>
                  <a:txBody>
                    <a:bodyPr/>
                    <a:lstStyle/>
                    <a:p>
                      <a:r>
                        <a:rPr lang="en-GB" altLang="zh-TW" sz="1500" dirty="0" smtClean="0"/>
                        <a:t>Married</a:t>
                      </a:r>
                      <a:endParaRPr lang="zh-TW" altLang="en-US" sz="1500" dirty="0"/>
                    </a:p>
                  </a:txBody>
                  <a:tcPr/>
                </a:tc>
                <a:tc>
                  <a:txBody>
                    <a:bodyPr/>
                    <a:lstStyle/>
                    <a:p>
                      <a:r>
                        <a:rPr lang="en-GB" altLang="zh-TW" sz="1500" dirty="0" smtClean="0"/>
                        <a:t>Night</a:t>
                      </a:r>
                      <a:r>
                        <a:rPr lang="en-GB" altLang="zh-TW" sz="1500" baseline="0" dirty="0" smtClean="0"/>
                        <a:t> club &amp; street sex worker</a:t>
                      </a:r>
                      <a:endParaRPr lang="zh-TW" altLang="en-US" sz="1500" dirty="0"/>
                    </a:p>
                  </a:txBody>
                  <a:tcPr/>
                </a:tc>
              </a:tr>
              <a:tr h="328032">
                <a:tc>
                  <a:txBody>
                    <a:bodyPr/>
                    <a:lstStyle/>
                    <a:p>
                      <a:r>
                        <a:rPr lang="en-GB" altLang="zh-TW" sz="1500" dirty="0" smtClean="0"/>
                        <a:t>Participant 6</a:t>
                      </a:r>
                      <a:endParaRPr lang="zh-TW" altLang="en-US" sz="1500" dirty="0"/>
                    </a:p>
                  </a:txBody>
                  <a:tcPr/>
                </a:tc>
                <a:tc>
                  <a:txBody>
                    <a:bodyPr/>
                    <a:lstStyle/>
                    <a:p>
                      <a:r>
                        <a:rPr lang="en-GB" altLang="zh-TW" sz="1500" dirty="0" smtClean="0"/>
                        <a:t>Female</a:t>
                      </a:r>
                      <a:endParaRPr lang="zh-TW" altLang="en-US" sz="1500" dirty="0"/>
                    </a:p>
                  </a:txBody>
                  <a:tcPr/>
                </a:tc>
                <a:tc>
                  <a:txBody>
                    <a:bodyPr/>
                    <a:lstStyle/>
                    <a:p>
                      <a:r>
                        <a:rPr lang="en-GB" altLang="zh-TW" sz="1500" dirty="0" smtClean="0"/>
                        <a:t>30-40</a:t>
                      </a:r>
                      <a:endParaRPr lang="zh-TW" altLang="en-US" sz="1500" dirty="0"/>
                    </a:p>
                  </a:txBody>
                  <a:tcPr/>
                </a:tc>
                <a:tc>
                  <a:txBody>
                    <a:bodyPr/>
                    <a:lstStyle/>
                    <a:p>
                      <a:r>
                        <a:rPr lang="en-GB" altLang="zh-TW" sz="1500" dirty="0" smtClean="0"/>
                        <a:t>Primary</a:t>
                      </a:r>
                      <a:endParaRPr lang="zh-TW" altLang="en-US" sz="1500" dirty="0"/>
                    </a:p>
                  </a:txBody>
                  <a:tcPr/>
                </a:tc>
                <a:tc>
                  <a:txBody>
                    <a:bodyPr/>
                    <a:lstStyle/>
                    <a:p>
                      <a:r>
                        <a:rPr lang="en-GB" altLang="zh-TW" sz="1500" dirty="0" smtClean="0"/>
                        <a:t>Married</a:t>
                      </a:r>
                      <a:endParaRPr lang="zh-TW" altLang="en-US" sz="1500" dirty="0"/>
                    </a:p>
                  </a:txBody>
                  <a:tcPr/>
                </a:tc>
                <a:tc>
                  <a:txBody>
                    <a:bodyPr/>
                    <a:lstStyle/>
                    <a:p>
                      <a:r>
                        <a:rPr lang="en-GB" altLang="zh-TW" sz="1500" dirty="0" smtClean="0"/>
                        <a:t>Night</a:t>
                      </a:r>
                      <a:r>
                        <a:rPr lang="en-GB" altLang="zh-TW" sz="1500" baseline="0" dirty="0" smtClean="0"/>
                        <a:t> club &amp; street sex worker</a:t>
                      </a:r>
                      <a:endParaRPr lang="zh-TW" altLang="en-US" sz="1500" dirty="0"/>
                    </a:p>
                  </a:txBody>
                  <a:tcPr/>
                </a:tc>
              </a:tr>
              <a:tr h="288032">
                <a:tc>
                  <a:txBody>
                    <a:bodyPr/>
                    <a:lstStyle/>
                    <a:p>
                      <a:r>
                        <a:rPr lang="en-GB" altLang="zh-TW" sz="1500" dirty="0" smtClean="0"/>
                        <a:t>Participant 7</a:t>
                      </a:r>
                      <a:endParaRPr lang="zh-TW" altLang="en-US" sz="1500" dirty="0"/>
                    </a:p>
                  </a:txBody>
                  <a:tcPr/>
                </a:tc>
                <a:tc>
                  <a:txBody>
                    <a:bodyPr/>
                    <a:lstStyle/>
                    <a:p>
                      <a:r>
                        <a:rPr lang="en-GB" altLang="zh-TW" sz="1500" dirty="0" smtClean="0"/>
                        <a:t>Male</a:t>
                      </a:r>
                      <a:endParaRPr lang="zh-TW" altLang="en-US" sz="1500" dirty="0"/>
                    </a:p>
                  </a:txBody>
                  <a:tcPr/>
                </a:tc>
                <a:tc>
                  <a:txBody>
                    <a:bodyPr/>
                    <a:lstStyle/>
                    <a:p>
                      <a:r>
                        <a:rPr lang="en-GB" altLang="zh-TW" sz="1500" dirty="0" smtClean="0"/>
                        <a:t>40-50</a:t>
                      </a:r>
                      <a:endParaRPr lang="zh-TW" altLang="en-US" sz="1500" dirty="0"/>
                    </a:p>
                  </a:txBody>
                  <a:tcPr/>
                </a:tc>
                <a:tc>
                  <a:txBody>
                    <a:bodyPr/>
                    <a:lstStyle/>
                    <a:p>
                      <a:r>
                        <a:rPr lang="en-GB" altLang="zh-TW" sz="1500" dirty="0" smtClean="0"/>
                        <a:t>Primary</a:t>
                      </a:r>
                      <a:endParaRPr lang="zh-TW" altLang="en-US" sz="1500" dirty="0"/>
                    </a:p>
                  </a:txBody>
                  <a:tcPr/>
                </a:tc>
                <a:tc>
                  <a:txBody>
                    <a:bodyPr/>
                    <a:lstStyle/>
                    <a:p>
                      <a:r>
                        <a:rPr lang="en-GB" altLang="zh-TW" sz="1500" dirty="0" smtClean="0"/>
                        <a:t>Married</a:t>
                      </a:r>
                      <a:endParaRPr lang="zh-TW" altLang="en-US" sz="1500" dirty="0"/>
                    </a:p>
                  </a:txBody>
                  <a:tcPr/>
                </a:tc>
                <a:tc>
                  <a:txBody>
                    <a:bodyPr/>
                    <a:lstStyle/>
                    <a:p>
                      <a:r>
                        <a:rPr lang="en-GB" altLang="zh-TW" sz="1500" dirty="0" smtClean="0"/>
                        <a:t>Leader</a:t>
                      </a:r>
                      <a:endParaRPr lang="zh-TW" altLang="en-US" sz="1500" dirty="0"/>
                    </a:p>
                  </a:txBody>
                  <a:tcPr/>
                </a:tc>
              </a:tr>
              <a:tr h="328032">
                <a:tc>
                  <a:txBody>
                    <a:bodyPr/>
                    <a:lstStyle/>
                    <a:p>
                      <a:r>
                        <a:rPr lang="en-GB" altLang="zh-TW" sz="1500" dirty="0" smtClean="0"/>
                        <a:t>Participant 8</a:t>
                      </a:r>
                      <a:endParaRPr lang="zh-TW" altLang="en-US" sz="1500" dirty="0"/>
                    </a:p>
                  </a:txBody>
                  <a:tcPr/>
                </a:tc>
                <a:tc>
                  <a:txBody>
                    <a:bodyPr/>
                    <a:lstStyle/>
                    <a:p>
                      <a:r>
                        <a:rPr lang="en-GB" altLang="zh-TW" sz="1500" dirty="0" smtClean="0"/>
                        <a:t>Male</a:t>
                      </a:r>
                      <a:endParaRPr lang="zh-TW" altLang="en-US" sz="1500" dirty="0"/>
                    </a:p>
                  </a:txBody>
                  <a:tcPr/>
                </a:tc>
                <a:tc>
                  <a:txBody>
                    <a:bodyPr/>
                    <a:lstStyle/>
                    <a:p>
                      <a:r>
                        <a:rPr lang="en-GB" altLang="zh-TW" sz="1500" dirty="0" smtClean="0"/>
                        <a:t>55-65</a:t>
                      </a:r>
                      <a:endParaRPr lang="zh-TW" altLang="en-US" sz="1500" dirty="0"/>
                    </a:p>
                  </a:txBody>
                  <a:tcPr/>
                </a:tc>
                <a:tc>
                  <a:txBody>
                    <a:bodyPr/>
                    <a:lstStyle/>
                    <a:p>
                      <a:r>
                        <a:rPr lang="en-GB" altLang="zh-TW" sz="1500" dirty="0" smtClean="0"/>
                        <a:t>Secondary</a:t>
                      </a:r>
                      <a:endParaRPr lang="zh-TW" altLang="en-US" sz="1500" dirty="0"/>
                    </a:p>
                  </a:txBody>
                  <a:tcPr/>
                </a:tc>
                <a:tc>
                  <a:txBody>
                    <a:bodyPr/>
                    <a:lstStyle/>
                    <a:p>
                      <a:r>
                        <a:rPr lang="en-GB" altLang="zh-TW" sz="1500" dirty="0" smtClean="0"/>
                        <a:t>Married</a:t>
                      </a:r>
                      <a:endParaRPr lang="zh-TW" altLang="en-US" sz="1500" dirty="0"/>
                    </a:p>
                  </a:txBody>
                  <a:tcPr/>
                </a:tc>
                <a:tc>
                  <a:txBody>
                    <a:bodyPr/>
                    <a:lstStyle/>
                    <a:p>
                      <a:r>
                        <a:rPr lang="en-GB" altLang="zh-TW" sz="1500" dirty="0" smtClean="0"/>
                        <a:t>Leader</a:t>
                      </a:r>
                      <a:endParaRPr lang="zh-TW" altLang="en-US" sz="1500" dirty="0"/>
                    </a:p>
                  </a:txBody>
                  <a:tcPr/>
                </a:tc>
              </a:tr>
              <a:tr h="360040">
                <a:tc>
                  <a:txBody>
                    <a:bodyPr/>
                    <a:lstStyle/>
                    <a:p>
                      <a:r>
                        <a:rPr lang="en-GB" altLang="zh-TW" sz="1500" dirty="0" smtClean="0"/>
                        <a:t>Participant 9</a:t>
                      </a:r>
                      <a:endParaRPr lang="zh-TW" altLang="en-US" sz="1500" dirty="0"/>
                    </a:p>
                  </a:txBody>
                  <a:tcPr/>
                </a:tc>
                <a:tc>
                  <a:txBody>
                    <a:bodyPr/>
                    <a:lstStyle/>
                    <a:p>
                      <a:r>
                        <a:rPr lang="en-GB" altLang="zh-TW" sz="1500" dirty="0" smtClean="0"/>
                        <a:t>Female</a:t>
                      </a:r>
                      <a:endParaRPr lang="zh-TW" altLang="en-US" sz="1500" dirty="0"/>
                    </a:p>
                  </a:txBody>
                  <a:tcPr/>
                </a:tc>
                <a:tc>
                  <a:txBody>
                    <a:bodyPr/>
                    <a:lstStyle/>
                    <a:p>
                      <a:r>
                        <a:rPr lang="en-GB" altLang="zh-TW" sz="1500" dirty="0" smtClean="0"/>
                        <a:t>20-30</a:t>
                      </a:r>
                      <a:endParaRPr lang="zh-TW" altLang="en-US" sz="1500" dirty="0"/>
                    </a:p>
                  </a:txBody>
                  <a:tcPr/>
                </a:tc>
                <a:tc>
                  <a:txBody>
                    <a:bodyPr/>
                    <a:lstStyle/>
                    <a:p>
                      <a:r>
                        <a:rPr lang="en-GB" altLang="zh-TW" sz="1500" dirty="0" smtClean="0"/>
                        <a:t>Secondary</a:t>
                      </a:r>
                      <a:endParaRPr lang="zh-TW" altLang="en-US" sz="1500" dirty="0"/>
                    </a:p>
                  </a:txBody>
                  <a:tcPr/>
                </a:tc>
                <a:tc>
                  <a:txBody>
                    <a:bodyPr/>
                    <a:lstStyle/>
                    <a:p>
                      <a:r>
                        <a:rPr lang="en-GB" altLang="zh-TW" sz="1500" dirty="0" smtClean="0"/>
                        <a:t>Single</a:t>
                      </a:r>
                      <a:endParaRPr lang="zh-TW" altLang="en-US" sz="1500" dirty="0"/>
                    </a:p>
                  </a:txBody>
                  <a:tcPr/>
                </a:tc>
                <a:tc>
                  <a:txBody>
                    <a:bodyPr/>
                    <a:lstStyle/>
                    <a:p>
                      <a:r>
                        <a:rPr lang="en-GB" altLang="zh-TW" sz="1500" dirty="0" smtClean="0"/>
                        <a:t>Night club sex worker</a:t>
                      </a:r>
                      <a:endParaRPr lang="zh-TW" altLang="en-US" sz="1500" dirty="0"/>
                    </a:p>
                  </a:txBody>
                  <a:tcPr/>
                </a:tc>
              </a:tr>
              <a:tr h="360040">
                <a:tc>
                  <a:txBody>
                    <a:bodyPr/>
                    <a:lstStyle/>
                    <a:p>
                      <a:r>
                        <a:rPr lang="en-GB" altLang="zh-TW" sz="1500" dirty="0" smtClean="0"/>
                        <a:t>Participant 10</a:t>
                      </a:r>
                      <a:endParaRPr lang="zh-TW" altLang="en-US" sz="1500" dirty="0"/>
                    </a:p>
                  </a:txBody>
                  <a:tcPr/>
                </a:tc>
                <a:tc>
                  <a:txBody>
                    <a:bodyPr/>
                    <a:lstStyle/>
                    <a:p>
                      <a:r>
                        <a:rPr lang="en-GB" altLang="zh-TW" sz="1500" dirty="0" smtClean="0"/>
                        <a:t>Female</a:t>
                      </a:r>
                      <a:endParaRPr lang="zh-TW" altLang="en-US" sz="1500" dirty="0"/>
                    </a:p>
                  </a:txBody>
                  <a:tcPr/>
                </a:tc>
                <a:tc>
                  <a:txBody>
                    <a:bodyPr/>
                    <a:lstStyle/>
                    <a:p>
                      <a:r>
                        <a:rPr lang="en-GB" altLang="zh-TW" sz="1500" dirty="0" smtClean="0"/>
                        <a:t>30-40</a:t>
                      </a:r>
                      <a:endParaRPr lang="zh-TW" altLang="en-US" sz="1500" dirty="0"/>
                    </a:p>
                  </a:txBody>
                  <a:tcPr/>
                </a:tc>
                <a:tc>
                  <a:txBody>
                    <a:bodyPr/>
                    <a:lstStyle/>
                    <a:p>
                      <a:r>
                        <a:rPr lang="en-GB" altLang="zh-TW" sz="1500" dirty="0" smtClean="0"/>
                        <a:t>Secondary</a:t>
                      </a:r>
                      <a:endParaRPr lang="zh-TW" altLang="en-US" sz="1500" dirty="0"/>
                    </a:p>
                  </a:txBody>
                  <a:tcPr/>
                </a:tc>
                <a:tc>
                  <a:txBody>
                    <a:bodyPr/>
                    <a:lstStyle/>
                    <a:p>
                      <a:r>
                        <a:rPr lang="en-GB" altLang="zh-TW" sz="1500" dirty="0" smtClean="0"/>
                        <a:t>Single</a:t>
                      </a:r>
                      <a:endParaRPr lang="zh-TW" altLang="en-US" sz="1500" dirty="0"/>
                    </a:p>
                  </a:txBody>
                  <a:tcPr/>
                </a:tc>
                <a:tc>
                  <a:txBody>
                    <a:bodyPr/>
                    <a:lstStyle/>
                    <a:p>
                      <a:r>
                        <a:rPr lang="en-GB" altLang="zh-TW" sz="1500" dirty="0" smtClean="0"/>
                        <a:t>Night club sex worker</a:t>
                      </a:r>
                      <a:endParaRPr lang="zh-TW" altLang="en-US" sz="1500" dirty="0"/>
                    </a:p>
                  </a:txBody>
                  <a:tcPr/>
                </a:tc>
              </a:tr>
              <a:tr h="288032">
                <a:tc>
                  <a:txBody>
                    <a:bodyPr/>
                    <a:lstStyle/>
                    <a:p>
                      <a:r>
                        <a:rPr lang="en-GB" altLang="zh-TW" sz="1500" dirty="0" smtClean="0"/>
                        <a:t>Participant 11</a:t>
                      </a:r>
                      <a:endParaRPr lang="zh-TW" altLang="en-US" sz="1500" dirty="0"/>
                    </a:p>
                  </a:txBody>
                  <a:tcPr/>
                </a:tc>
                <a:tc>
                  <a:txBody>
                    <a:bodyPr/>
                    <a:lstStyle/>
                    <a:p>
                      <a:r>
                        <a:rPr lang="en-GB" altLang="zh-TW" sz="1500" dirty="0" smtClean="0"/>
                        <a:t>Male</a:t>
                      </a:r>
                      <a:endParaRPr lang="zh-TW" altLang="en-US" sz="1500" dirty="0"/>
                    </a:p>
                  </a:txBody>
                  <a:tcPr/>
                </a:tc>
                <a:tc>
                  <a:txBody>
                    <a:bodyPr/>
                    <a:lstStyle/>
                    <a:p>
                      <a:r>
                        <a:rPr lang="en-GB" altLang="zh-TW" sz="1500" dirty="0" smtClean="0"/>
                        <a:t>55-65</a:t>
                      </a:r>
                      <a:endParaRPr lang="zh-TW" altLang="en-US" sz="1500" dirty="0"/>
                    </a:p>
                  </a:txBody>
                  <a:tcPr/>
                </a:tc>
                <a:tc>
                  <a:txBody>
                    <a:bodyPr/>
                    <a:lstStyle/>
                    <a:p>
                      <a:r>
                        <a:rPr lang="en-GB" altLang="zh-TW" sz="1500" dirty="0" smtClean="0"/>
                        <a:t>Primary</a:t>
                      </a:r>
                      <a:endParaRPr lang="zh-TW" altLang="en-US" sz="1500" dirty="0"/>
                    </a:p>
                  </a:txBody>
                  <a:tcPr/>
                </a:tc>
                <a:tc>
                  <a:txBody>
                    <a:bodyPr/>
                    <a:lstStyle/>
                    <a:p>
                      <a:r>
                        <a:rPr lang="en-GB" altLang="zh-TW" sz="1500" dirty="0" smtClean="0"/>
                        <a:t>Married</a:t>
                      </a:r>
                      <a:endParaRPr lang="zh-TW" altLang="en-US" sz="1500" dirty="0"/>
                    </a:p>
                  </a:txBody>
                  <a:tcPr/>
                </a:tc>
                <a:tc>
                  <a:txBody>
                    <a:bodyPr/>
                    <a:lstStyle/>
                    <a:p>
                      <a:r>
                        <a:rPr lang="en-GB" altLang="zh-TW" sz="1500" dirty="0" smtClean="0"/>
                        <a:t>Owner, leader</a:t>
                      </a:r>
                      <a:endParaRPr lang="zh-TW" altLang="en-US" sz="1500" dirty="0"/>
                    </a:p>
                  </a:txBody>
                  <a:tcPr/>
                </a:tc>
              </a:tr>
              <a:tr h="328032">
                <a:tc>
                  <a:txBody>
                    <a:bodyPr/>
                    <a:lstStyle/>
                    <a:p>
                      <a:r>
                        <a:rPr lang="en-GB" altLang="zh-TW" sz="1500" dirty="0" smtClean="0"/>
                        <a:t>Participant 12</a:t>
                      </a:r>
                      <a:endParaRPr lang="zh-TW" altLang="en-US" sz="1500" dirty="0"/>
                    </a:p>
                  </a:txBody>
                  <a:tcPr/>
                </a:tc>
                <a:tc>
                  <a:txBody>
                    <a:bodyPr/>
                    <a:lstStyle/>
                    <a:p>
                      <a:r>
                        <a:rPr lang="en-GB" altLang="zh-TW" sz="1500" dirty="0" smtClean="0"/>
                        <a:t>Male</a:t>
                      </a:r>
                      <a:endParaRPr lang="zh-TW" altLang="en-US" sz="1500" dirty="0"/>
                    </a:p>
                  </a:txBody>
                  <a:tcPr/>
                </a:tc>
                <a:tc>
                  <a:txBody>
                    <a:bodyPr/>
                    <a:lstStyle/>
                    <a:p>
                      <a:r>
                        <a:rPr lang="en-GB" altLang="zh-TW" sz="1500" dirty="0" smtClean="0"/>
                        <a:t>50-60</a:t>
                      </a:r>
                      <a:endParaRPr lang="zh-TW" altLang="en-US" sz="1500" dirty="0"/>
                    </a:p>
                  </a:txBody>
                  <a:tcPr/>
                </a:tc>
                <a:tc>
                  <a:txBody>
                    <a:bodyPr/>
                    <a:lstStyle/>
                    <a:p>
                      <a:r>
                        <a:rPr lang="en-GB" altLang="zh-TW" sz="1500" dirty="0" smtClean="0"/>
                        <a:t>Primary</a:t>
                      </a:r>
                      <a:endParaRPr lang="zh-TW" altLang="en-US" sz="1500" dirty="0"/>
                    </a:p>
                  </a:txBody>
                  <a:tcPr/>
                </a:tc>
                <a:tc>
                  <a:txBody>
                    <a:bodyPr/>
                    <a:lstStyle/>
                    <a:p>
                      <a:r>
                        <a:rPr lang="en-GB" altLang="zh-TW" sz="1500" dirty="0" smtClean="0"/>
                        <a:t>Married</a:t>
                      </a:r>
                      <a:endParaRPr lang="zh-TW" altLang="en-US" sz="1500" dirty="0"/>
                    </a:p>
                  </a:txBody>
                  <a:tcPr/>
                </a:tc>
                <a:tc>
                  <a:txBody>
                    <a:bodyPr/>
                    <a:lstStyle/>
                    <a:p>
                      <a:r>
                        <a:rPr lang="en-GB" altLang="zh-TW" sz="1500" dirty="0" smtClean="0"/>
                        <a:t>Owner, leader</a:t>
                      </a:r>
                      <a:endParaRPr lang="zh-TW" altLang="en-US" sz="1500" dirty="0"/>
                    </a:p>
                  </a:txBody>
                  <a:tcPr/>
                </a:tc>
              </a:tr>
              <a:tr h="360040">
                <a:tc>
                  <a:txBody>
                    <a:bodyPr/>
                    <a:lstStyle/>
                    <a:p>
                      <a:r>
                        <a:rPr lang="en-GB" altLang="zh-TW" sz="1500" dirty="0" smtClean="0"/>
                        <a:t>Participant 13</a:t>
                      </a:r>
                      <a:endParaRPr lang="zh-TW" altLang="en-US" sz="1500" dirty="0"/>
                    </a:p>
                  </a:txBody>
                  <a:tcPr/>
                </a:tc>
                <a:tc>
                  <a:txBody>
                    <a:bodyPr/>
                    <a:lstStyle/>
                    <a:p>
                      <a:r>
                        <a:rPr lang="en-GB" altLang="zh-TW" sz="1500" dirty="0" smtClean="0"/>
                        <a:t>Female</a:t>
                      </a:r>
                      <a:endParaRPr lang="zh-TW" altLang="en-US" sz="1500" dirty="0"/>
                    </a:p>
                  </a:txBody>
                  <a:tcPr/>
                </a:tc>
                <a:tc>
                  <a:txBody>
                    <a:bodyPr/>
                    <a:lstStyle/>
                    <a:p>
                      <a:r>
                        <a:rPr lang="en-GB" altLang="zh-TW" sz="1500" dirty="0" smtClean="0"/>
                        <a:t>30-40</a:t>
                      </a:r>
                      <a:endParaRPr lang="zh-TW" altLang="en-US" sz="1500" dirty="0"/>
                    </a:p>
                  </a:txBody>
                  <a:tcPr/>
                </a:tc>
                <a:tc>
                  <a:txBody>
                    <a:bodyPr/>
                    <a:lstStyle/>
                    <a:p>
                      <a:r>
                        <a:rPr lang="en-GB" altLang="zh-TW" sz="1500" dirty="0" smtClean="0"/>
                        <a:t>Secondary</a:t>
                      </a:r>
                      <a:endParaRPr lang="zh-TW" altLang="en-US" sz="1500" dirty="0"/>
                    </a:p>
                  </a:txBody>
                  <a:tcPr/>
                </a:tc>
                <a:tc>
                  <a:txBody>
                    <a:bodyPr/>
                    <a:lstStyle/>
                    <a:p>
                      <a:r>
                        <a:rPr lang="en-GB" altLang="zh-TW" sz="1500" dirty="0" smtClean="0"/>
                        <a:t>Single</a:t>
                      </a:r>
                      <a:endParaRPr lang="zh-TW" altLang="en-US" sz="1500" dirty="0"/>
                    </a:p>
                  </a:txBody>
                  <a:tcPr/>
                </a:tc>
                <a:tc>
                  <a:txBody>
                    <a:bodyPr/>
                    <a:lstStyle/>
                    <a:p>
                      <a:r>
                        <a:rPr lang="en-GB" altLang="zh-TW" sz="1500" dirty="0" smtClean="0"/>
                        <a:t>Night  club sex worker</a:t>
                      </a:r>
                      <a:endParaRPr lang="zh-TW" altLang="en-US" sz="1500" dirty="0"/>
                    </a:p>
                  </a:txBody>
                  <a:tcPr/>
                </a:tc>
              </a:tr>
              <a:tr h="288032">
                <a:tc>
                  <a:txBody>
                    <a:bodyPr/>
                    <a:lstStyle/>
                    <a:p>
                      <a:r>
                        <a:rPr lang="en-GB" altLang="zh-TW" sz="1500" dirty="0" smtClean="0"/>
                        <a:t>Participant 14</a:t>
                      </a:r>
                      <a:endParaRPr lang="zh-TW" altLang="en-US" sz="1500" dirty="0"/>
                    </a:p>
                  </a:txBody>
                  <a:tcPr/>
                </a:tc>
                <a:tc>
                  <a:txBody>
                    <a:bodyPr/>
                    <a:lstStyle/>
                    <a:p>
                      <a:r>
                        <a:rPr lang="en-GB" altLang="zh-TW" sz="1500" dirty="0" smtClean="0"/>
                        <a:t>Female </a:t>
                      </a:r>
                      <a:endParaRPr lang="zh-TW" altLang="en-US" sz="1500" dirty="0"/>
                    </a:p>
                  </a:txBody>
                  <a:tcPr/>
                </a:tc>
                <a:tc>
                  <a:txBody>
                    <a:bodyPr/>
                    <a:lstStyle/>
                    <a:p>
                      <a:r>
                        <a:rPr lang="en-GB" altLang="zh-TW" sz="1500" dirty="0" smtClean="0"/>
                        <a:t>30-40</a:t>
                      </a:r>
                      <a:endParaRPr lang="zh-TW" altLang="en-US" sz="1500" dirty="0"/>
                    </a:p>
                  </a:txBody>
                  <a:tcPr/>
                </a:tc>
                <a:tc>
                  <a:txBody>
                    <a:bodyPr/>
                    <a:lstStyle/>
                    <a:p>
                      <a:r>
                        <a:rPr lang="en-GB" altLang="zh-TW" sz="1500" dirty="0" smtClean="0"/>
                        <a:t>Secondary </a:t>
                      </a:r>
                      <a:endParaRPr lang="zh-TW" altLang="en-US" sz="1500" dirty="0"/>
                    </a:p>
                  </a:txBody>
                  <a:tcPr/>
                </a:tc>
                <a:tc>
                  <a:txBody>
                    <a:bodyPr/>
                    <a:lstStyle/>
                    <a:p>
                      <a:r>
                        <a:rPr lang="en-GB" altLang="zh-TW" sz="1500" dirty="0" smtClean="0"/>
                        <a:t>Single</a:t>
                      </a:r>
                      <a:endParaRPr lang="zh-TW" altLang="en-US" sz="1500" dirty="0"/>
                    </a:p>
                  </a:txBody>
                  <a:tcPr/>
                </a:tc>
                <a:tc>
                  <a:txBody>
                    <a:bodyPr/>
                    <a:lstStyle/>
                    <a:p>
                      <a:r>
                        <a:rPr lang="en-GB" altLang="zh-TW" sz="1500" dirty="0" smtClean="0"/>
                        <a:t>Night club &amp;</a:t>
                      </a:r>
                      <a:r>
                        <a:rPr lang="en-GB" altLang="zh-TW" sz="1500" baseline="0" dirty="0" smtClean="0"/>
                        <a:t> street sex worker</a:t>
                      </a:r>
                      <a:endParaRPr lang="zh-TW" altLang="en-US" sz="1500" dirty="0"/>
                    </a:p>
                  </a:txBody>
                  <a:tcPr/>
                </a:tc>
              </a:tr>
              <a:tr h="328032">
                <a:tc>
                  <a:txBody>
                    <a:bodyPr/>
                    <a:lstStyle/>
                    <a:p>
                      <a:r>
                        <a:rPr lang="en-GB" altLang="zh-TW" sz="1500" dirty="0" smtClean="0"/>
                        <a:t>Participant 15</a:t>
                      </a:r>
                      <a:endParaRPr lang="zh-TW" altLang="en-US" sz="1500" dirty="0"/>
                    </a:p>
                  </a:txBody>
                  <a:tcPr/>
                </a:tc>
                <a:tc>
                  <a:txBody>
                    <a:bodyPr/>
                    <a:lstStyle/>
                    <a:p>
                      <a:r>
                        <a:rPr lang="en-GB" altLang="zh-TW" sz="1500" dirty="0" smtClean="0"/>
                        <a:t>Male</a:t>
                      </a:r>
                      <a:endParaRPr lang="zh-TW" altLang="en-US" sz="1500" dirty="0"/>
                    </a:p>
                  </a:txBody>
                  <a:tcPr/>
                </a:tc>
                <a:tc>
                  <a:txBody>
                    <a:bodyPr/>
                    <a:lstStyle/>
                    <a:p>
                      <a:r>
                        <a:rPr lang="en-GB" altLang="zh-TW" sz="1500" dirty="0" smtClean="0"/>
                        <a:t>40-50</a:t>
                      </a:r>
                      <a:endParaRPr lang="zh-TW" altLang="en-US" sz="1500" dirty="0"/>
                    </a:p>
                  </a:txBody>
                  <a:tcPr/>
                </a:tc>
                <a:tc>
                  <a:txBody>
                    <a:bodyPr/>
                    <a:lstStyle/>
                    <a:p>
                      <a:r>
                        <a:rPr lang="en-GB" altLang="zh-TW" sz="1500" dirty="0" smtClean="0"/>
                        <a:t>Primary</a:t>
                      </a:r>
                      <a:endParaRPr lang="zh-TW" altLang="en-US" sz="1500" dirty="0"/>
                    </a:p>
                  </a:txBody>
                  <a:tcPr/>
                </a:tc>
                <a:tc>
                  <a:txBody>
                    <a:bodyPr/>
                    <a:lstStyle/>
                    <a:p>
                      <a:r>
                        <a:rPr lang="en-GB" altLang="zh-TW" sz="1500" dirty="0" smtClean="0"/>
                        <a:t>Girlfriend</a:t>
                      </a:r>
                      <a:endParaRPr lang="zh-TW" altLang="en-US" sz="1500" dirty="0"/>
                    </a:p>
                  </a:txBody>
                  <a:tcPr/>
                </a:tc>
                <a:tc>
                  <a:txBody>
                    <a:bodyPr/>
                    <a:lstStyle/>
                    <a:p>
                      <a:r>
                        <a:rPr lang="en-GB" altLang="zh-TW" sz="1500" dirty="0" smtClean="0"/>
                        <a:t>Leader</a:t>
                      </a:r>
                      <a:endParaRPr lang="zh-TW" altLang="en-US" sz="1500" dirty="0"/>
                    </a:p>
                  </a:txBody>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3" name="內容版面配置區 2"/>
          <p:cNvSpPr>
            <a:spLocks noGrp="1"/>
          </p:cNvSpPr>
          <p:nvPr>
            <p:ph idx="1"/>
          </p:nvPr>
        </p:nvSpPr>
        <p:spPr>
          <a:xfrm>
            <a:off x="457200" y="1600200"/>
            <a:ext cx="8229600" cy="4997152"/>
          </a:xfrm>
        </p:spPr>
        <p:txBody>
          <a:bodyPr>
            <a:normAutofit fontScale="85000" lnSpcReduction="10000"/>
          </a:bodyPr>
          <a:lstStyle/>
          <a:p>
            <a:r>
              <a:rPr lang="en-GB" altLang="zh-TW" dirty="0" smtClean="0"/>
              <a:t>How does the quasi-legitimate gambling house work?</a:t>
            </a:r>
          </a:p>
          <a:p>
            <a:endParaRPr lang="en-GB" altLang="zh-TW" dirty="0" smtClean="0"/>
          </a:p>
          <a:p>
            <a:r>
              <a:rPr lang="en-GB" altLang="zh-TW" dirty="0" smtClean="0"/>
              <a:t>Starts off with the legal gambling house (public venue with licence). </a:t>
            </a:r>
          </a:p>
          <a:p>
            <a:pPr lvl="1"/>
            <a:r>
              <a:rPr lang="en-GB" altLang="zh-TW" dirty="0" smtClean="0"/>
              <a:t>Very big (30-70 tables); well decorated outside and inside. </a:t>
            </a:r>
          </a:p>
          <a:p>
            <a:pPr lvl="1"/>
            <a:r>
              <a:rPr lang="en-GB" altLang="zh-TW" dirty="0" smtClean="0"/>
              <a:t>Triad/Non-triad staff legally working there</a:t>
            </a:r>
          </a:p>
          <a:p>
            <a:pPr lvl="1"/>
            <a:r>
              <a:rPr lang="en-GB" altLang="zh-TW" dirty="0" smtClean="0"/>
              <a:t>Open to all (male dominant; different ethnicities)</a:t>
            </a:r>
          </a:p>
          <a:p>
            <a:pPr lvl="1"/>
            <a:r>
              <a:rPr lang="en-GB" altLang="zh-TW" dirty="0" smtClean="0"/>
              <a:t>Expensive food and beverages on offer for customers. Can call taxis for those who need to travel far afterwards. </a:t>
            </a:r>
          </a:p>
          <a:p>
            <a:pPr lvl="1"/>
            <a:r>
              <a:rPr lang="en-GB" altLang="zh-TW" dirty="0" err="1" smtClean="0"/>
              <a:t>Mahjong</a:t>
            </a:r>
            <a:r>
              <a:rPr lang="en-GB" altLang="zh-TW" dirty="0" smtClean="0"/>
              <a:t> machine tables and cameras to combat cheating.</a:t>
            </a:r>
          </a:p>
          <a:p>
            <a:pPr lvl="1"/>
            <a:r>
              <a:rPr lang="en-GB" altLang="zh-TW" dirty="0" smtClean="0"/>
              <a:t>Winner has to ‘Chow </a:t>
            </a:r>
            <a:r>
              <a:rPr lang="en-GB" altLang="zh-TW" dirty="0" err="1" smtClean="0"/>
              <a:t>Seui</a:t>
            </a:r>
            <a:r>
              <a:rPr lang="en-GB" altLang="zh-TW" dirty="0" smtClean="0"/>
              <a:t>’ (5%)</a:t>
            </a:r>
          </a:p>
          <a:p>
            <a:pPr lvl="1"/>
            <a:endParaRPr lang="en-GB" altLang="zh-TW"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3" name="內容版面配置區 2"/>
          <p:cNvSpPr>
            <a:spLocks noGrp="1"/>
          </p:cNvSpPr>
          <p:nvPr>
            <p:ph idx="1"/>
          </p:nvPr>
        </p:nvSpPr>
        <p:spPr/>
        <p:txBody>
          <a:bodyPr>
            <a:normAutofit fontScale="70000" lnSpcReduction="20000"/>
          </a:bodyPr>
          <a:lstStyle/>
          <a:p>
            <a:r>
              <a:rPr lang="en-GB" altLang="zh-TW" dirty="0" smtClean="0"/>
              <a:t>How does the quasi-legitimate gambling house work?</a:t>
            </a:r>
          </a:p>
          <a:p>
            <a:endParaRPr lang="en-GB" altLang="zh-TW" dirty="0" smtClean="0"/>
          </a:p>
          <a:p>
            <a:r>
              <a:rPr lang="en-GB" altLang="zh-TW" dirty="0" smtClean="0"/>
              <a:t>After the legal gambling houses closes, then comes the illegal gambling house (unlicensed).</a:t>
            </a:r>
          </a:p>
          <a:p>
            <a:pPr lvl="1"/>
            <a:r>
              <a:rPr lang="en-GB" altLang="zh-TW" dirty="0" smtClean="0"/>
              <a:t>Interested gamblers can transition to the illegal gambling houses that ‘float’ around the legal gambling house. </a:t>
            </a:r>
          </a:p>
          <a:p>
            <a:pPr lvl="1"/>
            <a:r>
              <a:rPr lang="en-GB" altLang="zh-TW" dirty="0" smtClean="0"/>
              <a:t>Small space (3-4 tables); No decorated outside and inside. </a:t>
            </a:r>
          </a:p>
          <a:p>
            <a:pPr lvl="1"/>
            <a:r>
              <a:rPr lang="en-GB" altLang="zh-TW" dirty="0" smtClean="0"/>
              <a:t>All of the staff working there are from the Chinese triad</a:t>
            </a:r>
          </a:p>
          <a:p>
            <a:pPr lvl="1"/>
            <a:r>
              <a:rPr lang="en-GB" altLang="zh-TW" dirty="0" smtClean="0"/>
              <a:t>Open only to those with connections and by invitation (male dominant)</a:t>
            </a:r>
          </a:p>
          <a:p>
            <a:pPr lvl="1"/>
            <a:r>
              <a:rPr lang="en-GB" altLang="zh-TW" dirty="0" smtClean="0"/>
              <a:t>Simple food, drinks, and requests can be made. Drugs can also be obtained by asking (Ice in most cases).</a:t>
            </a:r>
          </a:p>
          <a:p>
            <a:pPr lvl="1"/>
            <a:r>
              <a:rPr lang="en-GB" altLang="zh-TW" dirty="0" smtClean="0"/>
              <a:t>Some are </a:t>
            </a:r>
            <a:r>
              <a:rPr lang="en-GB" altLang="zh-TW" dirty="0" err="1" smtClean="0"/>
              <a:t>Mahjong</a:t>
            </a:r>
            <a:r>
              <a:rPr lang="en-GB" altLang="zh-TW" dirty="0" smtClean="0"/>
              <a:t> machine tables, some are not. No cameras. </a:t>
            </a:r>
          </a:p>
          <a:p>
            <a:pPr lvl="1"/>
            <a:r>
              <a:rPr lang="en-GB" altLang="zh-TW" dirty="0" smtClean="0"/>
              <a:t>Winner has to ‘Chow </a:t>
            </a:r>
            <a:r>
              <a:rPr lang="en-GB" altLang="zh-TW" dirty="0" err="1" smtClean="0"/>
              <a:t>Seui</a:t>
            </a:r>
            <a:r>
              <a:rPr lang="en-GB" altLang="zh-TW" dirty="0" smtClean="0"/>
              <a:t>’ (5%)</a:t>
            </a:r>
          </a:p>
          <a:p>
            <a:pPr lvl="1"/>
            <a:endParaRPr lang="en-GB" altLang="zh-TW" dirty="0" smtClean="0"/>
          </a:p>
          <a:p>
            <a:pPr lvl="1"/>
            <a:endParaRPr lang="en-GB" altLang="zh-TW" dirty="0" smtClean="0"/>
          </a:p>
          <a:p>
            <a:endParaRPr lang="zh-TW" alt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4" name="矩形 3"/>
          <p:cNvSpPr/>
          <p:nvPr/>
        </p:nvSpPr>
        <p:spPr>
          <a:xfrm>
            <a:off x="899592" y="1586442"/>
            <a:ext cx="1944216" cy="40027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4860032" y="4653136"/>
            <a:ext cx="1368152"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內容版面配置區 2"/>
          <p:cNvSpPr txBox="1">
            <a:spLocks/>
          </p:cNvSpPr>
          <p:nvPr/>
        </p:nvSpPr>
        <p:spPr>
          <a:xfrm>
            <a:off x="6228184" y="4365104"/>
            <a:ext cx="2664296" cy="64807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GB" altLang="zh-TW" sz="2000" dirty="0" smtClean="0"/>
              <a:t>Legal </a:t>
            </a:r>
            <a:r>
              <a:rPr lang="en-GB" altLang="zh-TW" sz="2000" dirty="0" err="1" smtClean="0"/>
              <a:t>Mahjong</a:t>
            </a:r>
            <a:r>
              <a:rPr lang="en-GB" altLang="zh-TW" sz="2000" dirty="0" smtClean="0"/>
              <a:t> house</a:t>
            </a:r>
            <a:endParaRPr kumimoji="0" lang="zh-TW" altLang="en-US" sz="2000" b="0" i="0" u="none" strike="noStrike" kern="1200" cap="none" spc="0" normalizeH="0" baseline="0" noProof="0" dirty="0">
              <a:ln>
                <a:noFill/>
              </a:ln>
              <a:solidFill>
                <a:schemeClr val="tx1"/>
              </a:solidFill>
              <a:effectLst/>
              <a:uLnTx/>
              <a:uFillTx/>
              <a:latin typeface="+mn-lt"/>
              <a:ea typeface="+mn-ea"/>
              <a:cs typeface="+mn-cs"/>
            </a:endParaRPr>
          </a:p>
        </p:txBody>
      </p:sp>
      <p:sp>
        <p:nvSpPr>
          <p:cNvPr id="14" name="流程圖: 預設處理作業 13"/>
          <p:cNvSpPr/>
          <p:nvPr/>
        </p:nvSpPr>
        <p:spPr>
          <a:xfrm>
            <a:off x="899592" y="3501008"/>
            <a:ext cx="1944216" cy="343097"/>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流程圖: 預設處理作業 14"/>
          <p:cNvSpPr/>
          <p:nvPr/>
        </p:nvSpPr>
        <p:spPr>
          <a:xfrm>
            <a:off x="899592" y="2852936"/>
            <a:ext cx="1944216" cy="343097"/>
          </a:xfrm>
          <a:prstGeom prst="flowChartPredefined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16" name="內容版面配置區 2"/>
          <p:cNvSpPr txBox="1">
            <a:spLocks/>
          </p:cNvSpPr>
          <p:nvPr/>
        </p:nvSpPr>
        <p:spPr>
          <a:xfrm>
            <a:off x="2699792" y="5877272"/>
            <a:ext cx="2808312" cy="64807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GB" altLang="zh-TW" sz="2000" dirty="0" smtClean="0"/>
              <a:t>Within walking distance</a:t>
            </a:r>
            <a:endParaRPr kumimoji="0" lang="zh-TW" altLang="en-US" sz="2000" b="0" i="0" u="none" strike="noStrike" kern="1200" cap="none" spc="0" normalizeH="0" baseline="0" noProof="0" dirty="0">
              <a:ln>
                <a:noFill/>
              </a:ln>
              <a:solidFill>
                <a:schemeClr val="tx1"/>
              </a:solidFill>
              <a:effectLst/>
              <a:uLnTx/>
              <a:uFillTx/>
              <a:latin typeface="+mn-lt"/>
              <a:ea typeface="+mn-ea"/>
              <a:cs typeface="+mn-cs"/>
            </a:endParaRPr>
          </a:p>
        </p:txBody>
      </p:sp>
      <p:sp>
        <p:nvSpPr>
          <p:cNvPr id="17" name="內容版面配置區 2"/>
          <p:cNvSpPr txBox="1">
            <a:spLocks/>
          </p:cNvSpPr>
          <p:nvPr/>
        </p:nvSpPr>
        <p:spPr>
          <a:xfrm>
            <a:off x="2843808" y="3140968"/>
            <a:ext cx="2727920" cy="64807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GB" altLang="zh-TW" sz="2000" dirty="0" smtClean="0"/>
              <a:t>Illegal </a:t>
            </a:r>
            <a:r>
              <a:rPr lang="en-GB" altLang="zh-TW" sz="2000" dirty="0" err="1" smtClean="0"/>
              <a:t>Mahjong</a:t>
            </a:r>
            <a:r>
              <a:rPr lang="en-GB" altLang="zh-TW" sz="2000" dirty="0" smtClean="0"/>
              <a:t> houses</a:t>
            </a:r>
            <a:endParaRPr kumimoji="0" lang="zh-TW" altLang="en-US" sz="2000" b="0" i="0" u="none" strike="noStrike" kern="1200" cap="none" spc="0" normalizeH="0" baseline="0" noProof="0" dirty="0">
              <a:ln>
                <a:noFill/>
              </a:ln>
              <a:solidFill>
                <a:schemeClr val="tx1"/>
              </a:solidFill>
              <a:effectLst/>
              <a:uLnTx/>
              <a:uFillTx/>
              <a:latin typeface="+mn-lt"/>
              <a:ea typeface="+mn-ea"/>
              <a:cs typeface="+mn-cs"/>
            </a:endParaRPr>
          </a:p>
        </p:txBody>
      </p:sp>
      <p:sp>
        <p:nvSpPr>
          <p:cNvPr id="18" name="內容版面配置區 2"/>
          <p:cNvSpPr txBox="1">
            <a:spLocks/>
          </p:cNvSpPr>
          <p:nvPr/>
        </p:nvSpPr>
        <p:spPr>
          <a:xfrm>
            <a:off x="6588224" y="1772816"/>
            <a:ext cx="2304256" cy="1296144"/>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GB" altLang="zh-TW" sz="2000" dirty="0" smtClean="0"/>
              <a:t>Readily available:</a:t>
            </a:r>
          </a:p>
          <a:p>
            <a:pPr marL="342900" marR="0" lvl="0" indent="-342900" algn="l" defTabSz="914400" rtl="0" eaLnBrk="1" fontAlgn="auto" latinLnBrk="0" hangingPunct="1">
              <a:lnSpc>
                <a:spcPct val="100000"/>
              </a:lnSpc>
              <a:spcBef>
                <a:spcPct val="20000"/>
              </a:spcBef>
              <a:spcAft>
                <a:spcPts val="0"/>
              </a:spcAft>
              <a:buClrTx/>
              <a:buSzTx/>
              <a:buFont typeface="Wingdings"/>
              <a:buChar char="à"/>
              <a:tabLst/>
              <a:defRPr/>
            </a:pPr>
            <a:r>
              <a:rPr kumimoji="0" lang="en-GB" altLang="zh-TW" sz="2000" b="0" i="0" u="none" strike="noStrike" kern="1200" cap="none" spc="0" normalizeH="0" baseline="0" noProof="0" dirty="0" smtClean="0">
                <a:ln>
                  <a:noFill/>
                </a:ln>
                <a:solidFill>
                  <a:schemeClr val="tx1"/>
                </a:solidFill>
                <a:effectLst/>
                <a:uLnTx/>
                <a:uFillTx/>
                <a:latin typeface="+mn-lt"/>
                <a:ea typeface="+mn-ea"/>
                <a:cs typeface="+mn-cs"/>
                <a:sym typeface="Wingdings" pitchFamily="2" charset="2"/>
              </a:rPr>
              <a:t>Taxis</a:t>
            </a:r>
          </a:p>
          <a:p>
            <a:pPr marL="342900" marR="0" lvl="0" indent="-342900" algn="l" defTabSz="914400" rtl="0" eaLnBrk="1" fontAlgn="auto" latinLnBrk="0" hangingPunct="1">
              <a:lnSpc>
                <a:spcPct val="100000"/>
              </a:lnSpc>
              <a:spcBef>
                <a:spcPct val="20000"/>
              </a:spcBef>
              <a:spcAft>
                <a:spcPts val="0"/>
              </a:spcAft>
              <a:buClrTx/>
              <a:buSzTx/>
              <a:buFont typeface="Wingdings"/>
              <a:buChar char="à"/>
              <a:tabLst/>
              <a:defRPr/>
            </a:pPr>
            <a:r>
              <a:rPr lang="en-GB" altLang="zh-TW" sz="2000" dirty="0" smtClean="0">
                <a:sym typeface="Wingdings" pitchFamily="2" charset="2"/>
              </a:rPr>
              <a:t>Convenience stores (e.g. 7-11)</a:t>
            </a:r>
            <a:endParaRPr lang="en-GB" altLang="zh-TW" sz="2000" dirty="0">
              <a:sym typeface="Wingdings" pitchFamily="2" charset="2"/>
            </a:endParaRPr>
          </a:p>
          <a:p>
            <a:pPr marL="342900" marR="0" lvl="0" indent="-342900" algn="l" defTabSz="914400" rtl="0" eaLnBrk="1" fontAlgn="auto" latinLnBrk="0" hangingPunct="1">
              <a:lnSpc>
                <a:spcPct val="100000"/>
              </a:lnSpc>
              <a:spcBef>
                <a:spcPct val="20000"/>
              </a:spcBef>
              <a:spcAft>
                <a:spcPts val="0"/>
              </a:spcAft>
              <a:buClrTx/>
              <a:buSzTx/>
              <a:buFont typeface="Wingdings"/>
              <a:buChar char="à"/>
              <a:tabLst/>
              <a:defRPr/>
            </a:pPr>
            <a:r>
              <a:rPr lang="en-GB" altLang="zh-TW" sz="2000" dirty="0" smtClean="0">
                <a:sym typeface="Wingdings" pitchFamily="2" charset="2"/>
              </a:rPr>
              <a:t>MTR station</a:t>
            </a:r>
          </a:p>
        </p:txBody>
      </p:sp>
      <p:cxnSp>
        <p:nvCxnSpPr>
          <p:cNvPr id="22" name="直線單箭頭接點 21"/>
          <p:cNvCxnSpPr/>
          <p:nvPr/>
        </p:nvCxnSpPr>
        <p:spPr>
          <a:xfrm>
            <a:off x="2123728" y="5805264"/>
            <a:ext cx="3960440" cy="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23" name="內容版面配置區 2"/>
          <p:cNvSpPr txBox="1">
            <a:spLocks/>
          </p:cNvSpPr>
          <p:nvPr/>
        </p:nvSpPr>
        <p:spPr>
          <a:xfrm>
            <a:off x="6228184" y="4725144"/>
            <a:ext cx="2664296" cy="648072"/>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en-GB" altLang="zh-TW" sz="1600" b="0" i="0" u="none" strike="noStrike" kern="1200" cap="none" spc="0" normalizeH="0" baseline="0" noProof="0" dirty="0" smtClean="0">
                <a:ln>
                  <a:noFill/>
                </a:ln>
                <a:solidFill>
                  <a:schemeClr val="tx1"/>
                </a:solidFill>
                <a:effectLst/>
                <a:uLnTx/>
                <a:uFillTx/>
                <a:latin typeface="+mn-lt"/>
                <a:ea typeface="+mn-ea"/>
                <a:cs typeface="+mn-cs"/>
              </a:rPr>
              <a:t>Public</a:t>
            </a:r>
            <a:br>
              <a:rPr kumimoji="0" lang="en-GB" altLang="zh-TW" sz="1600" b="0" i="0" u="none" strike="noStrike" kern="1200" cap="none" spc="0" normalizeH="0" baseline="0" noProof="0" dirty="0" smtClean="0">
                <a:ln>
                  <a:noFill/>
                </a:ln>
                <a:solidFill>
                  <a:schemeClr val="tx1"/>
                </a:solidFill>
                <a:effectLst/>
                <a:uLnTx/>
                <a:uFillTx/>
                <a:latin typeface="+mn-lt"/>
                <a:ea typeface="+mn-ea"/>
                <a:cs typeface="+mn-cs"/>
              </a:rPr>
            </a:br>
            <a:r>
              <a:rPr kumimoji="0" lang="en-GB" altLang="zh-TW" sz="1600" b="0" i="0" u="none" strike="noStrike" kern="1200" cap="none" spc="0" normalizeH="0" baseline="0" noProof="0" dirty="0" smtClean="0">
                <a:ln>
                  <a:noFill/>
                </a:ln>
                <a:solidFill>
                  <a:schemeClr val="tx1"/>
                </a:solidFill>
                <a:effectLst/>
                <a:uLnTx/>
                <a:uFillTx/>
                <a:latin typeface="+mn-lt"/>
                <a:ea typeface="+mn-ea"/>
                <a:cs typeface="+mn-cs"/>
              </a:rPr>
              <a:t>12pm-12am</a:t>
            </a:r>
            <a:endParaRPr kumimoji="0" lang="zh-TW" altLang="en-US" sz="1600" b="0" i="0" u="none" strike="noStrike" kern="1200" cap="none" spc="0" normalizeH="0" baseline="0" noProof="0" dirty="0">
              <a:ln>
                <a:noFill/>
              </a:ln>
              <a:solidFill>
                <a:schemeClr val="tx1"/>
              </a:solidFill>
              <a:effectLst/>
              <a:uLnTx/>
              <a:uFillTx/>
              <a:latin typeface="+mn-lt"/>
              <a:ea typeface="+mn-ea"/>
              <a:cs typeface="+mn-cs"/>
            </a:endParaRPr>
          </a:p>
        </p:txBody>
      </p:sp>
      <p:sp>
        <p:nvSpPr>
          <p:cNvPr id="24" name="內容版面配置區 2"/>
          <p:cNvSpPr txBox="1">
            <a:spLocks/>
          </p:cNvSpPr>
          <p:nvPr/>
        </p:nvSpPr>
        <p:spPr>
          <a:xfrm>
            <a:off x="2915816" y="3573016"/>
            <a:ext cx="2664296" cy="648072"/>
          </a:xfrm>
          <a:prstGeom prst="rect">
            <a:avLst/>
          </a:prstGeom>
        </p:spPr>
        <p:txBody>
          <a:bodyPr vert="horz" lIns="91440" tIns="45720" rIns="91440" bIns="45720" rtlCol="0">
            <a:normAutofit fontScale="85000" lnSpcReduction="10000"/>
          </a:bodyPr>
          <a:lstStyle/>
          <a:p>
            <a:pPr marL="342900" marR="0" lvl="0" indent="-342900" algn="l" defTabSz="914400" rtl="0" eaLnBrk="1" fontAlgn="auto" latinLnBrk="0" hangingPunct="1">
              <a:lnSpc>
                <a:spcPct val="100000"/>
              </a:lnSpc>
              <a:spcBef>
                <a:spcPct val="20000"/>
              </a:spcBef>
              <a:spcAft>
                <a:spcPts val="0"/>
              </a:spcAft>
              <a:buClrTx/>
              <a:buSzTx/>
              <a:tabLst/>
              <a:defRPr/>
            </a:pPr>
            <a:r>
              <a:rPr lang="en-GB" altLang="zh-TW" sz="2000" dirty="0" smtClean="0"/>
              <a:t>Private </a:t>
            </a:r>
            <a:br>
              <a:rPr lang="en-GB" altLang="zh-TW" sz="2000" dirty="0" smtClean="0"/>
            </a:br>
            <a:r>
              <a:rPr lang="en-GB" altLang="zh-TW" sz="2000" dirty="0" smtClean="0"/>
              <a:t>All day (peak after </a:t>
            </a:r>
            <a:r>
              <a:rPr lang="en-GB" altLang="zh-TW" sz="2000" dirty="0" smtClean="0"/>
              <a:t>12am)</a:t>
            </a:r>
            <a:endParaRPr kumimoji="0" lang="zh-TW" altLang="en-US" sz="20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3" name="內容版面配置區 2"/>
          <p:cNvSpPr>
            <a:spLocks noGrp="1"/>
          </p:cNvSpPr>
          <p:nvPr>
            <p:ph idx="1"/>
          </p:nvPr>
        </p:nvSpPr>
        <p:spPr/>
        <p:txBody>
          <a:bodyPr>
            <a:normAutofit fontScale="62500" lnSpcReduction="20000"/>
          </a:bodyPr>
          <a:lstStyle/>
          <a:p>
            <a:r>
              <a:rPr lang="en-GB" altLang="zh-TW" dirty="0" smtClean="0"/>
              <a:t>Why do people go to quasi-legitimate gambling houses? </a:t>
            </a:r>
          </a:p>
          <a:p>
            <a:pPr lvl="1"/>
            <a:r>
              <a:rPr lang="en-GB" altLang="zh-TW" dirty="0" smtClean="0"/>
              <a:t>It’s a place to socialize and make new connections</a:t>
            </a:r>
          </a:p>
          <a:p>
            <a:pPr lvl="1"/>
            <a:r>
              <a:rPr lang="en-GB" altLang="zh-TW" dirty="0" smtClean="0"/>
              <a:t>A social world separate from reality (stripped of all labels)</a:t>
            </a:r>
          </a:p>
          <a:p>
            <a:pPr lvl="1"/>
            <a:r>
              <a:rPr lang="en-GB" altLang="zh-TW" dirty="0" smtClean="0"/>
              <a:t>Material (e.g. money)/Immaterial rewards (e.g. ‘</a:t>
            </a:r>
            <a:r>
              <a:rPr lang="en-GB" altLang="zh-TW" dirty="0" err="1" smtClean="0"/>
              <a:t>facework</a:t>
            </a:r>
            <a:r>
              <a:rPr lang="en-GB" altLang="zh-TW" dirty="0" smtClean="0"/>
              <a:t>’)</a:t>
            </a:r>
          </a:p>
          <a:p>
            <a:pPr lvl="1"/>
            <a:r>
              <a:rPr lang="en-GB" altLang="zh-TW" dirty="0" smtClean="0"/>
              <a:t>Affordable</a:t>
            </a:r>
          </a:p>
          <a:p>
            <a:pPr lvl="1"/>
            <a:r>
              <a:rPr lang="en-GB" altLang="zh-TW" dirty="0" smtClean="0"/>
              <a:t>Personalized treatment</a:t>
            </a:r>
          </a:p>
          <a:p>
            <a:pPr lvl="1"/>
            <a:r>
              <a:rPr lang="en-GB" altLang="zh-TW" dirty="0" smtClean="0"/>
              <a:t>Can be yourself or assume new identity</a:t>
            </a:r>
          </a:p>
          <a:p>
            <a:r>
              <a:rPr lang="en-GB" altLang="zh-TW" i="1" dirty="0" smtClean="0"/>
              <a:t>‘’Sometimes housewives will come to gamble and they want us to remind them when to pick up their son/daughter from school or they need to buy some groceries…we will remember it and approach her to remind her of it’’</a:t>
            </a:r>
          </a:p>
          <a:p>
            <a:pPr lvl="1"/>
            <a:r>
              <a:rPr lang="en-GB" altLang="zh-TW" dirty="0" smtClean="0"/>
              <a:t>Participant 1 (Male triad veteran, manager)</a:t>
            </a:r>
          </a:p>
          <a:p>
            <a:pPr lvl="1"/>
            <a:endParaRPr lang="en-GB" altLang="zh-TW" dirty="0" smtClean="0"/>
          </a:p>
          <a:p>
            <a:r>
              <a:rPr lang="en-GB" altLang="zh-TW" i="1" dirty="0" smtClean="0"/>
              <a:t>‘’I am respected and treated like a VIP in the </a:t>
            </a:r>
            <a:r>
              <a:rPr lang="en-GB" altLang="zh-TW" i="1" dirty="0" err="1" smtClean="0"/>
              <a:t>Mahjong</a:t>
            </a:r>
            <a:r>
              <a:rPr lang="en-GB" altLang="zh-TW" i="1" dirty="0" smtClean="0"/>
              <a:t> house…Outside the </a:t>
            </a:r>
            <a:r>
              <a:rPr lang="en-GB" altLang="zh-TW" i="1" dirty="0" err="1" smtClean="0"/>
              <a:t>Mahjong</a:t>
            </a:r>
            <a:r>
              <a:rPr lang="en-GB" altLang="zh-TW" i="1" dirty="0" smtClean="0"/>
              <a:t> house, I have labels…even though I go to Macao, it’s not the same as going to a </a:t>
            </a:r>
            <a:r>
              <a:rPr lang="en-GB" altLang="zh-TW" i="1" dirty="0" err="1" smtClean="0"/>
              <a:t>Mahjong</a:t>
            </a:r>
            <a:r>
              <a:rPr lang="en-GB" altLang="zh-TW" i="1" dirty="0" smtClean="0"/>
              <a:t> house’’</a:t>
            </a:r>
          </a:p>
          <a:p>
            <a:pPr lvl="1"/>
            <a:r>
              <a:rPr lang="en-GB" altLang="zh-TW" dirty="0" smtClean="0"/>
              <a:t>Participant 4 (Female sex worker, gambler)</a:t>
            </a:r>
          </a:p>
          <a:p>
            <a:endParaRPr lang="en-GB" altLang="zh-TW" dirty="0" smtClean="0"/>
          </a:p>
          <a:p>
            <a:pPr lvl="1"/>
            <a:endParaRPr lang="en-GB" altLang="zh-TW" dirty="0" smtClean="0"/>
          </a:p>
          <a:p>
            <a:pPr lvl="1"/>
            <a:endParaRPr lang="en-GB" altLang="zh-TW" dirty="0" smtClean="0"/>
          </a:p>
          <a:p>
            <a:pPr lvl="1"/>
            <a:endParaRPr lang="en-GB" altLang="zh-TW" dirty="0" smtClean="0"/>
          </a:p>
          <a:p>
            <a:pPr lvl="1"/>
            <a:endParaRPr lang="zh-TW" alt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3" name="內容版面配置區 2"/>
          <p:cNvSpPr>
            <a:spLocks noGrp="1"/>
          </p:cNvSpPr>
          <p:nvPr>
            <p:ph idx="1"/>
          </p:nvPr>
        </p:nvSpPr>
        <p:spPr/>
        <p:txBody>
          <a:bodyPr>
            <a:normAutofit fontScale="70000" lnSpcReduction="20000"/>
          </a:bodyPr>
          <a:lstStyle/>
          <a:p>
            <a:r>
              <a:rPr lang="en-GB" altLang="zh-TW" i="1" dirty="0" smtClean="0"/>
              <a:t>‘’People love gambling…I travel everywhere to gamble…In my houses, I tell my followers to socialize with the gamblers and collect debts and loan money when the gamblers need it’’</a:t>
            </a:r>
          </a:p>
          <a:p>
            <a:pPr lvl="1"/>
            <a:r>
              <a:rPr lang="en-GB" altLang="zh-TW" dirty="0" smtClean="0"/>
              <a:t>Participant 12 (Male triad leader, owner)</a:t>
            </a:r>
          </a:p>
          <a:p>
            <a:pPr lvl="1"/>
            <a:endParaRPr lang="en-GB" altLang="zh-TW" dirty="0" smtClean="0"/>
          </a:p>
          <a:p>
            <a:r>
              <a:rPr lang="en-GB" altLang="zh-TW" i="1" dirty="0" smtClean="0"/>
              <a:t>‘’People gamble in my houses because I make sure that their needs are met and they’re never not playing…If they’re one man less, I’ll join in and play and socialize with them’’</a:t>
            </a:r>
          </a:p>
          <a:p>
            <a:pPr lvl="1"/>
            <a:r>
              <a:rPr lang="en-GB" altLang="zh-TW" dirty="0" smtClean="0"/>
              <a:t>Participant 11 (Male triad leader, owner)</a:t>
            </a:r>
          </a:p>
          <a:p>
            <a:pPr lvl="1"/>
            <a:endParaRPr lang="en-GB" altLang="zh-TW" dirty="0" smtClean="0"/>
          </a:p>
          <a:p>
            <a:r>
              <a:rPr lang="en-GB" altLang="zh-TW" i="1" dirty="0" smtClean="0"/>
              <a:t>‘’They come to us because we treat them well…I’ll play with anyone, even strangers…I want them to feel welcomed and feel like this is home’’</a:t>
            </a:r>
          </a:p>
          <a:p>
            <a:pPr lvl="1"/>
            <a:r>
              <a:rPr lang="en-GB" altLang="zh-TW" dirty="0" smtClean="0"/>
              <a:t>Participant 2 (Male triad leader, owner)</a:t>
            </a:r>
          </a:p>
          <a:p>
            <a:pPr lvl="1">
              <a:buNone/>
            </a:pPr>
            <a:endParaRPr lang="en-GB" altLang="zh-TW" dirty="0" smtClean="0"/>
          </a:p>
          <a:p>
            <a:pPr lvl="1">
              <a:buNone/>
            </a:pPr>
            <a:endParaRPr lang="zh-TW"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3" name="內容版面配置區 2"/>
          <p:cNvSpPr>
            <a:spLocks noGrp="1"/>
          </p:cNvSpPr>
          <p:nvPr>
            <p:ph idx="1"/>
          </p:nvPr>
        </p:nvSpPr>
        <p:spPr/>
        <p:txBody>
          <a:bodyPr>
            <a:normAutofit fontScale="70000" lnSpcReduction="20000"/>
          </a:bodyPr>
          <a:lstStyle/>
          <a:p>
            <a:r>
              <a:rPr lang="en-GB" altLang="zh-TW" i="1" dirty="0" smtClean="0"/>
              <a:t>‘’In the gambling house, I feel happy because I feel cared and not alone…I can receive a lot of attention and can easily make friends with people there…’’</a:t>
            </a:r>
          </a:p>
          <a:p>
            <a:pPr lvl="1"/>
            <a:r>
              <a:rPr lang="en-GB" altLang="zh-TW" dirty="0" smtClean="0"/>
              <a:t>Participant 5</a:t>
            </a:r>
          </a:p>
          <a:p>
            <a:pPr lvl="1"/>
            <a:endParaRPr lang="en-GB" altLang="zh-TW" dirty="0" smtClean="0"/>
          </a:p>
          <a:p>
            <a:r>
              <a:rPr lang="en-GB" altLang="zh-TW" i="1" dirty="0" smtClean="0"/>
              <a:t>‘’The </a:t>
            </a:r>
            <a:r>
              <a:rPr lang="en-GB" altLang="zh-TW" i="1" dirty="0" err="1" smtClean="0"/>
              <a:t>Mahjong</a:t>
            </a:r>
            <a:r>
              <a:rPr lang="en-GB" altLang="zh-TW" i="1" dirty="0" smtClean="0"/>
              <a:t> house can provide me with a lot of things; I can play </a:t>
            </a:r>
            <a:r>
              <a:rPr lang="en-GB" altLang="zh-TW" i="1" dirty="0" err="1" smtClean="0"/>
              <a:t>Mahjong</a:t>
            </a:r>
            <a:r>
              <a:rPr lang="en-GB" altLang="zh-TW" i="1" dirty="0" smtClean="0"/>
              <a:t>, buy drugs, get clients, and receive attention…I always go to </a:t>
            </a:r>
            <a:r>
              <a:rPr lang="en-GB" altLang="zh-TW" i="1" dirty="0" err="1" smtClean="0"/>
              <a:t>Mahjong</a:t>
            </a:r>
            <a:r>
              <a:rPr lang="en-GB" altLang="zh-TW" i="1" dirty="0" smtClean="0"/>
              <a:t> houses when I’m free and want to escape my sadness’’</a:t>
            </a:r>
          </a:p>
          <a:p>
            <a:pPr lvl="1"/>
            <a:r>
              <a:rPr lang="en-GB" altLang="zh-TW" dirty="0" smtClean="0"/>
              <a:t>Participant 9</a:t>
            </a:r>
          </a:p>
          <a:p>
            <a:endParaRPr lang="en-GB" altLang="zh-TW" dirty="0" smtClean="0"/>
          </a:p>
          <a:p>
            <a:r>
              <a:rPr lang="en-GB" altLang="zh-TW" i="1" dirty="0" smtClean="0"/>
              <a:t>‘’Gambling in </a:t>
            </a:r>
            <a:r>
              <a:rPr lang="en-GB" altLang="zh-TW" i="1" dirty="0" err="1" smtClean="0"/>
              <a:t>Mahjong</a:t>
            </a:r>
            <a:r>
              <a:rPr lang="en-GB" altLang="zh-TW" i="1" dirty="0" smtClean="0"/>
              <a:t> houses is very convenient for me…It’s easy to access and I can gamble there whenever I’m free…I can borrow how much money I want from the </a:t>
            </a:r>
            <a:r>
              <a:rPr lang="en-GB" altLang="zh-TW" i="1" dirty="0" err="1" smtClean="0"/>
              <a:t>loansharks</a:t>
            </a:r>
            <a:r>
              <a:rPr lang="en-GB" altLang="zh-TW" i="1" dirty="0" smtClean="0"/>
              <a:t> there and keep on playing until I need to go.’’</a:t>
            </a:r>
          </a:p>
          <a:p>
            <a:pPr lvl="1"/>
            <a:r>
              <a:rPr lang="en-GB" altLang="zh-TW" dirty="0" smtClean="0"/>
              <a:t>Participant 14</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3" name="內容版面配置區 2"/>
          <p:cNvSpPr>
            <a:spLocks noGrp="1"/>
          </p:cNvSpPr>
          <p:nvPr>
            <p:ph idx="1"/>
          </p:nvPr>
        </p:nvSpPr>
        <p:spPr/>
        <p:txBody>
          <a:bodyPr>
            <a:normAutofit fontScale="62500" lnSpcReduction="20000"/>
          </a:bodyPr>
          <a:lstStyle/>
          <a:p>
            <a:r>
              <a:rPr lang="en-GB" altLang="zh-TW" dirty="0" smtClean="0"/>
              <a:t>Culture of the Quasi-legitimate house?</a:t>
            </a:r>
          </a:p>
          <a:p>
            <a:pPr lvl="1"/>
            <a:r>
              <a:rPr lang="en-GB" altLang="zh-TW" dirty="0" smtClean="0"/>
              <a:t>Keep those you trust close</a:t>
            </a:r>
          </a:p>
          <a:p>
            <a:pPr lvl="1"/>
            <a:r>
              <a:rPr lang="en-GB" altLang="zh-TW" dirty="0" smtClean="0"/>
              <a:t>Respect each other</a:t>
            </a:r>
          </a:p>
          <a:p>
            <a:pPr lvl="1"/>
            <a:r>
              <a:rPr lang="en-GB" altLang="zh-TW" dirty="0" smtClean="0"/>
              <a:t>Fairness above all; no cheating</a:t>
            </a:r>
          </a:p>
          <a:p>
            <a:pPr lvl="1"/>
            <a:endParaRPr lang="en-GB" altLang="zh-TW" dirty="0" smtClean="0"/>
          </a:p>
          <a:p>
            <a:r>
              <a:rPr lang="en-GB" altLang="zh-TW" i="1" dirty="0" smtClean="0"/>
              <a:t>‘’I trust the customers…if they want to borrow a lot of money, I will lend it to them in cash…I trust they will come back and will pay back’’</a:t>
            </a:r>
          </a:p>
          <a:p>
            <a:pPr lvl="1"/>
            <a:r>
              <a:rPr lang="en-GB" altLang="zh-TW" dirty="0" smtClean="0"/>
              <a:t>Participant 8 (Male triad leader, gambler)</a:t>
            </a:r>
          </a:p>
          <a:p>
            <a:pPr lvl="1"/>
            <a:endParaRPr lang="en-GB" altLang="zh-TW" dirty="0" smtClean="0"/>
          </a:p>
          <a:p>
            <a:r>
              <a:rPr lang="en-GB" altLang="zh-TW" i="1" dirty="0" smtClean="0"/>
              <a:t>‘’We trust each other very much and treat each other with respect…you respect me I respect you. If you cheat, in the legal </a:t>
            </a:r>
            <a:r>
              <a:rPr lang="en-GB" altLang="zh-TW" i="1" dirty="0" err="1" smtClean="0"/>
              <a:t>Mahjong</a:t>
            </a:r>
            <a:r>
              <a:rPr lang="en-GB" altLang="zh-TW" i="1" dirty="0" smtClean="0"/>
              <a:t> house, we will take you outside and beat you up and take your money…you’ll be banned from entering again. If you cheat in the illegal gambling venues, we will beat you up on the spot and take everything you have.’’</a:t>
            </a:r>
          </a:p>
          <a:p>
            <a:pPr lvl="1"/>
            <a:r>
              <a:rPr lang="en-GB" altLang="zh-TW" dirty="0" smtClean="0"/>
              <a:t>Participant 1 (Male triad veteran, manager)</a:t>
            </a:r>
          </a:p>
          <a:p>
            <a:pPr lvl="1">
              <a:buNone/>
            </a:pPr>
            <a:endParaRPr lang="en-GB" altLang="zh-TW" dirty="0" smtClean="0"/>
          </a:p>
          <a:p>
            <a:pPr lvl="2"/>
            <a:endParaRPr lang="en-GB" altLang="zh-TW" dirty="0" smtClean="0"/>
          </a:p>
          <a:p>
            <a:pPr lvl="2"/>
            <a:endParaRPr lang="en-GB" altLang="zh-TW"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3" name="內容版面配置區 2"/>
          <p:cNvSpPr>
            <a:spLocks noGrp="1"/>
          </p:cNvSpPr>
          <p:nvPr>
            <p:ph idx="1"/>
          </p:nvPr>
        </p:nvSpPr>
        <p:spPr/>
        <p:txBody>
          <a:bodyPr>
            <a:normAutofit fontScale="85000" lnSpcReduction="20000"/>
          </a:bodyPr>
          <a:lstStyle/>
          <a:p>
            <a:r>
              <a:rPr lang="en-GB" altLang="zh-TW" i="1" dirty="0" smtClean="0"/>
              <a:t>‘’Respect is important in the house…if someone argues with another or behaves violently and disrespectfully, he/she will directly be escorted out…’’</a:t>
            </a:r>
          </a:p>
          <a:p>
            <a:pPr lvl="1"/>
            <a:r>
              <a:rPr lang="en-GB" altLang="zh-TW" dirty="0" smtClean="0"/>
              <a:t>Participant 15 (Male triad leader, gambler)</a:t>
            </a:r>
          </a:p>
          <a:p>
            <a:pPr lvl="1"/>
            <a:endParaRPr lang="en-GB" altLang="zh-TW" dirty="0" smtClean="0"/>
          </a:p>
          <a:p>
            <a:r>
              <a:rPr lang="en-GB" altLang="zh-TW" i="1" dirty="0" smtClean="0"/>
              <a:t>‘’If I don’t know someone, I won’t play with him and won’t lend him money…’’</a:t>
            </a:r>
          </a:p>
          <a:p>
            <a:pPr lvl="1"/>
            <a:r>
              <a:rPr lang="en-GB" altLang="zh-TW" dirty="0" smtClean="0"/>
              <a:t>Participant 7 (Male triad leader, gambler)</a:t>
            </a:r>
          </a:p>
          <a:p>
            <a:pPr lvl="1"/>
            <a:endParaRPr lang="en-GB" altLang="zh-TW" dirty="0" smtClean="0"/>
          </a:p>
          <a:p>
            <a:r>
              <a:rPr lang="en-GB" altLang="zh-TW" i="1" dirty="0" smtClean="0"/>
              <a:t>‘’Trust is important in illegal gambling house; in the legal gambling house, it is not as important…’’</a:t>
            </a:r>
          </a:p>
          <a:p>
            <a:pPr lvl="1"/>
            <a:r>
              <a:rPr lang="en-GB" altLang="zh-TW" dirty="0" smtClean="0"/>
              <a:t>Participant 3</a:t>
            </a:r>
            <a:r>
              <a:rPr lang="zh-TW" altLang="en-US" dirty="0" smtClean="0"/>
              <a:t> </a:t>
            </a:r>
            <a:r>
              <a:rPr lang="en-GB" altLang="zh-TW" dirty="0" smtClean="0"/>
              <a:t>(Male triad leader, gambler)</a:t>
            </a:r>
          </a:p>
          <a:p>
            <a:pPr lvl="1">
              <a:buNone/>
            </a:pPr>
            <a:endParaRPr lang="en-GB" altLang="zh-TW"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Results</a:t>
            </a:r>
            <a:endParaRPr lang="zh-TW" altLang="en-US" dirty="0"/>
          </a:p>
        </p:txBody>
      </p:sp>
      <p:sp>
        <p:nvSpPr>
          <p:cNvPr id="3" name="內容版面配置區 2"/>
          <p:cNvSpPr>
            <a:spLocks noGrp="1"/>
          </p:cNvSpPr>
          <p:nvPr>
            <p:ph idx="1"/>
          </p:nvPr>
        </p:nvSpPr>
        <p:spPr/>
        <p:txBody>
          <a:bodyPr>
            <a:normAutofit fontScale="92500" lnSpcReduction="20000"/>
          </a:bodyPr>
          <a:lstStyle/>
          <a:p>
            <a:r>
              <a:rPr lang="en-GB" altLang="zh-TW" i="1" dirty="0" smtClean="0"/>
              <a:t>‘’</a:t>
            </a:r>
            <a:r>
              <a:rPr lang="en-GB" altLang="zh-TW" i="1" dirty="0" err="1" smtClean="0"/>
              <a:t>Mahjong</a:t>
            </a:r>
            <a:r>
              <a:rPr lang="en-GB" altLang="zh-TW" i="1" dirty="0" smtClean="0"/>
              <a:t> house workers and gamblers treat each other well and with respect…I like that…’’</a:t>
            </a:r>
          </a:p>
          <a:p>
            <a:pPr lvl="1"/>
            <a:r>
              <a:rPr lang="en-GB" altLang="zh-TW" dirty="0" smtClean="0"/>
              <a:t>Participant 13 (Female sex worker, gambler)</a:t>
            </a:r>
          </a:p>
          <a:p>
            <a:pPr lvl="1"/>
            <a:endParaRPr lang="en-GB" altLang="zh-TW" dirty="0" smtClean="0"/>
          </a:p>
          <a:p>
            <a:r>
              <a:rPr lang="en-GB" altLang="zh-TW" i="1" dirty="0" smtClean="0"/>
              <a:t>‘’We all respect each other and play fairly…just have fun and socialize’’</a:t>
            </a:r>
          </a:p>
          <a:p>
            <a:pPr lvl="1"/>
            <a:r>
              <a:rPr lang="en-GB" altLang="zh-TW" dirty="0" smtClean="0"/>
              <a:t>Participant 10 (Female sex worker, gambler)</a:t>
            </a:r>
          </a:p>
          <a:p>
            <a:pPr lvl="1"/>
            <a:endParaRPr lang="en-GB" altLang="zh-TW" dirty="0" smtClean="0"/>
          </a:p>
          <a:p>
            <a:r>
              <a:rPr lang="en-GB" altLang="zh-TW" i="1" dirty="0" smtClean="0"/>
              <a:t>‘’I try to win their trust…if I can win their trust, more opportunities are open’’</a:t>
            </a:r>
          </a:p>
          <a:p>
            <a:pPr lvl="1"/>
            <a:r>
              <a:rPr lang="en-GB" altLang="zh-TW" dirty="0" smtClean="0"/>
              <a:t>Participant 6 (Female sex worker, gambler)</a:t>
            </a:r>
          </a:p>
          <a:p>
            <a:pPr lvl="1">
              <a:buNone/>
            </a:pPr>
            <a:endParaRPr lang="zh-TW" alt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Discussions</a:t>
            </a:r>
            <a:endParaRPr lang="zh-TW" altLang="en-US" dirty="0"/>
          </a:p>
        </p:txBody>
      </p:sp>
      <p:sp>
        <p:nvSpPr>
          <p:cNvPr id="3" name="內容版面配置區 2"/>
          <p:cNvSpPr>
            <a:spLocks noGrp="1"/>
          </p:cNvSpPr>
          <p:nvPr>
            <p:ph idx="1"/>
          </p:nvPr>
        </p:nvSpPr>
        <p:spPr/>
        <p:txBody>
          <a:bodyPr>
            <a:normAutofit fontScale="92500" lnSpcReduction="20000"/>
          </a:bodyPr>
          <a:lstStyle/>
          <a:p>
            <a:r>
              <a:rPr lang="en-GB" altLang="zh-TW" dirty="0" smtClean="0"/>
              <a:t>Quasi-legitimate gambling houses in Hong Kong are more than just your average gambling venue. </a:t>
            </a:r>
          </a:p>
          <a:p>
            <a:endParaRPr lang="en-GB" altLang="zh-TW" dirty="0" smtClean="0"/>
          </a:p>
          <a:p>
            <a:r>
              <a:rPr lang="en-GB" altLang="zh-TW" dirty="0" smtClean="0"/>
              <a:t>They are a ‘third place’ for the gamblers that frequent the houses and are able to develop a ‘sense of belonging’ and ‘membership’ to the houses. </a:t>
            </a:r>
          </a:p>
          <a:p>
            <a:endParaRPr lang="en-GB" altLang="zh-TW" dirty="0" smtClean="0"/>
          </a:p>
          <a:p>
            <a:r>
              <a:rPr lang="en-GB" altLang="zh-TW" dirty="0" smtClean="0"/>
              <a:t>In the house, a culture of respect, fairness, and trust exists.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Discussions</a:t>
            </a:r>
            <a:endParaRPr lang="zh-TW" altLang="en-US" dirty="0"/>
          </a:p>
        </p:txBody>
      </p:sp>
      <p:sp>
        <p:nvSpPr>
          <p:cNvPr id="3" name="內容版面配置區 2"/>
          <p:cNvSpPr>
            <a:spLocks noGrp="1"/>
          </p:cNvSpPr>
          <p:nvPr>
            <p:ph idx="1"/>
          </p:nvPr>
        </p:nvSpPr>
        <p:spPr/>
        <p:txBody>
          <a:bodyPr>
            <a:normAutofit fontScale="85000" lnSpcReduction="20000"/>
          </a:bodyPr>
          <a:lstStyle/>
          <a:p>
            <a:r>
              <a:rPr lang="en-GB" altLang="zh-TW" dirty="0" smtClean="0"/>
              <a:t>What makes this gambling culture unique from other gambling institutions and establishments? </a:t>
            </a:r>
          </a:p>
          <a:p>
            <a:endParaRPr lang="en-GB" altLang="zh-TW" dirty="0" smtClean="0"/>
          </a:p>
          <a:p>
            <a:r>
              <a:rPr lang="en-GB" altLang="zh-TW" dirty="0" smtClean="0"/>
              <a:t>Casinos vs. Quasi-legitimate gambling house. E.g.</a:t>
            </a:r>
          </a:p>
          <a:p>
            <a:pPr lvl="1"/>
            <a:r>
              <a:rPr lang="en-GB" altLang="zh-TW" dirty="0" smtClean="0"/>
              <a:t>Former = personalized treatment comes at a hefty price; Latter = personalized treatment for all regulars!</a:t>
            </a:r>
          </a:p>
          <a:p>
            <a:pPr lvl="1"/>
            <a:r>
              <a:rPr lang="en-GB" altLang="zh-TW" dirty="0" smtClean="0"/>
              <a:t>Former = Designed to ‘detach’ from the outside; Latter = No such thing (clocks, windows, open doors, are always available)</a:t>
            </a:r>
          </a:p>
          <a:p>
            <a:endParaRPr lang="en-GB" altLang="zh-TW" dirty="0" smtClean="0"/>
          </a:p>
          <a:p>
            <a:r>
              <a:rPr lang="en-GB" altLang="zh-TW" dirty="0" smtClean="0"/>
              <a:t>Has a similar culture been found before in another institution/establishment? If so, which one?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Discussions</a:t>
            </a:r>
            <a:endParaRPr lang="zh-TW" altLang="en-US" dirty="0"/>
          </a:p>
        </p:txBody>
      </p:sp>
      <p:sp>
        <p:nvSpPr>
          <p:cNvPr id="3" name="內容版面配置區 2"/>
          <p:cNvSpPr>
            <a:spLocks noGrp="1"/>
          </p:cNvSpPr>
          <p:nvPr>
            <p:ph idx="1"/>
          </p:nvPr>
        </p:nvSpPr>
        <p:spPr/>
        <p:txBody>
          <a:bodyPr>
            <a:normAutofit fontScale="70000" lnSpcReduction="20000"/>
          </a:bodyPr>
          <a:lstStyle/>
          <a:p>
            <a:r>
              <a:rPr lang="en-GB" altLang="zh-TW" dirty="0" smtClean="0"/>
              <a:t>The present study supports scholars (e.g. </a:t>
            </a:r>
            <a:r>
              <a:rPr lang="en-GB" altLang="zh-TW" dirty="0" err="1" smtClean="0"/>
              <a:t>Rosecrance’s</a:t>
            </a:r>
            <a:r>
              <a:rPr lang="en-GB" altLang="zh-TW" dirty="0" smtClean="0"/>
              <a:t> Interactional Theory) who claim that the gambling venues constitutes a distinct social reality/world.</a:t>
            </a:r>
          </a:p>
          <a:p>
            <a:endParaRPr lang="en-GB" altLang="zh-TW" dirty="0" smtClean="0"/>
          </a:p>
          <a:p>
            <a:r>
              <a:rPr lang="en-GB" altLang="zh-TW" dirty="0" smtClean="0"/>
              <a:t> As gamblers increasingly commit to gambling, their social life begins to revolve around their gambling associates (in this case, the Chinese triad and other regular gamblers) and they form a ‘sense of belonging’ with the venue and identify with the associates. Time, play, and money takes new forms.</a:t>
            </a:r>
          </a:p>
          <a:p>
            <a:endParaRPr lang="en-GB" altLang="zh-TW" dirty="0" smtClean="0"/>
          </a:p>
          <a:p>
            <a:r>
              <a:rPr lang="en-GB" altLang="zh-TW" dirty="0" smtClean="0"/>
              <a:t>Gambling persists despite financial losses for the reward of social interaction with others who share this commitment with them; immaterial rewards&gt;material rewards.</a:t>
            </a:r>
          </a:p>
          <a:p>
            <a:endParaRPr lang="en-GB" altLang="zh-TW" dirty="0"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Limitations</a:t>
            </a:r>
            <a:endParaRPr lang="zh-TW" altLang="en-US" dirty="0"/>
          </a:p>
        </p:txBody>
      </p:sp>
      <p:sp>
        <p:nvSpPr>
          <p:cNvPr id="3" name="內容版面配置區 2"/>
          <p:cNvSpPr>
            <a:spLocks noGrp="1"/>
          </p:cNvSpPr>
          <p:nvPr>
            <p:ph idx="1"/>
          </p:nvPr>
        </p:nvSpPr>
        <p:spPr/>
        <p:txBody>
          <a:bodyPr>
            <a:normAutofit fontScale="92500"/>
          </a:bodyPr>
          <a:lstStyle/>
          <a:p>
            <a:r>
              <a:rPr lang="en-GB" altLang="zh-TW" dirty="0" smtClean="0"/>
              <a:t>Individuals interviewed were all ‘’socially deviant’’ characters (from the triad or sex workers). None of the interviewed were not socially deviant characters (E.g. gambling housewives, Filipino staff, Middle-eastern gamblers)</a:t>
            </a:r>
          </a:p>
          <a:p>
            <a:endParaRPr lang="en-GB" altLang="zh-TW" dirty="0" smtClean="0"/>
          </a:p>
          <a:p>
            <a:r>
              <a:rPr lang="en-GB" altLang="zh-TW" dirty="0" smtClean="0"/>
              <a:t>Wasn’t able to directly observe them play or go inside the quasi-legitimate gambling house to observe.</a:t>
            </a:r>
            <a:endParaRPr lang="zh-TW"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Directions for future research</a:t>
            </a:r>
            <a:endParaRPr lang="zh-TW" altLang="en-US" dirty="0"/>
          </a:p>
        </p:txBody>
      </p:sp>
      <p:sp>
        <p:nvSpPr>
          <p:cNvPr id="3" name="內容版面配置區 2"/>
          <p:cNvSpPr>
            <a:spLocks noGrp="1"/>
          </p:cNvSpPr>
          <p:nvPr>
            <p:ph idx="1"/>
          </p:nvPr>
        </p:nvSpPr>
        <p:spPr/>
        <p:txBody>
          <a:bodyPr>
            <a:normAutofit/>
          </a:bodyPr>
          <a:lstStyle/>
          <a:p>
            <a:r>
              <a:rPr lang="en-GB" altLang="zh-TW" dirty="0" smtClean="0"/>
              <a:t>Encourage further research to delve into the different social systems various gambling venues follow and identify the impacts of various gambling venues on the gambling pathway of the gambler. </a:t>
            </a:r>
          </a:p>
          <a:p>
            <a:endParaRPr lang="en-GB" altLang="zh-TW" dirty="0" smtClean="0"/>
          </a:p>
          <a:p>
            <a:r>
              <a:rPr lang="en-GB" altLang="zh-TW" dirty="0" smtClean="0"/>
              <a:t>Explore the unexplored! More explorative research in non-formal gambling venues. </a:t>
            </a:r>
            <a:endParaRPr lang="zh-TW" alt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GB" altLang="zh-TW" dirty="0" smtClean="0"/>
              <a:t>References</a:t>
            </a:r>
            <a:endParaRPr lang="zh-TW" altLang="en-US" dirty="0"/>
          </a:p>
        </p:txBody>
      </p:sp>
      <p:sp>
        <p:nvSpPr>
          <p:cNvPr id="3" name="內容版面配置區 2"/>
          <p:cNvSpPr>
            <a:spLocks noGrp="1"/>
          </p:cNvSpPr>
          <p:nvPr>
            <p:ph idx="1"/>
          </p:nvPr>
        </p:nvSpPr>
        <p:spPr/>
        <p:txBody>
          <a:bodyPr/>
          <a:lstStyle/>
          <a:p>
            <a:r>
              <a:rPr lang="en-GB" altLang="zh-TW" dirty="0" smtClean="0"/>
              <a:t>Chu, Y.K. (2000). </a:t>
            </a:r>
            <a:r>
              <a:rPr lang="en-GB" altLang="zh-TW" i="1" dirty="0" smtClean="0"/>
              <a:t>The Triads as Business</a:t>
            </a:r>
            <a:r>
              <a:rPr lang="en-GB" altLang="zh-TW" dirty="0" smtClean="0"/>
              <a:t>. London and New York: </a:t>
            </a:r>
            <a:r>
              <a:rPr lang="en-GB" altLang="zh-TW" dirty="0" err="1" smtClean="0"/>
              <a:t>Routledge</a:t>
            </a:r>
            <a:r>
              <a:rPr lang="en-GB" altLang="zh-TW" dirty="0" smtClean="0"/>
              <a:t>. </a:t>
            </a:r>
          </a:p>
          <a:p>
            <a:endParaRPr lang="en-GB" altLang="zh-TW" dirty="0" smtClean="0"/>
          </a:p>
          <a:p>
            <a:r>
              <a:rPr lang="en-GB" altLang="zh-TW" dirty="0" smtClean="0"/>
              <a:t>Oldenburg</a:t>
            </a:r>
            <a:r>
              <a:rPr lang="en-GB" altLang="zh-TW" dirty="0" smtClean="0"/>
              <a:t>, R. (1991). </a:t>
            </a:r>
            <a:r>
              <a:rPr lang="en-GB" altLang="zh-TW" i="1" dirty="0" smtClean="0"/>
              <a:t>The Great Good Place. </a:t>
            </a:r>
            <a:r>
              <a:rPr lang="en-GB" altLang="zh-TW" dirty="0" smtClean="0"/>
              <a:t>New York: Marlowe &amp; Company.</a:t>
            </a:r>
            <a:endParaRPr lang="zh-TW"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pPr algn="ctr">
              <a:buNone/>
            </a:pPr>
            <a:r>
              <a:rPr lang="en-GB" altLang="zh-TW" dirty="0" smtClean="0"/>
              <a:t>Contact: </a:t>
            </a:r>
            <a:r>
              <a:rPr lang="en-GB" altLang="zh-TW" dirty="0" smtClean="0">
                <a:hlinkClick r:id="rId2"/>
              </a:rPr>
              <a:t>founderstar@hotmail.com</a:t>
            </a:r>
            <a:r>
              <a:rPr lang="en-GB" altLang="zh-TW" dirty="0" smtClean="0"/>
              <a:t> </a:t>
            </a:r>
          </a:p>
          <a:p>
            <a:pPr algn="ctr">
              <a:buNone/>
            </a:pPr>
            <a:endParaRPr lang="en-GB" altLang="zh-TW" dirty="0" smtClean="0"/>
          </a:p>
          <a:p>
            <a:pPr algn="ctr">
              <a:buNone/>
            </a:pPr>
            <a:r>
              <a:rPr lang="en-GB" altLang="zh-TW" sz="5000" dirty="0" smtClean="0"/>
              <a:t>Q&amp;A session. </a:t>
            </a:r>
            <a:r>
              <a:rPr lang="en-GB" altLang="zh-TW" sz="5000" dirty="0" smtClean="0">
                <a:sym typeface="Wingdings" pitchFamily="2" charset="2"/>
              </a:rPr>
              <a:t></a:t>
            </a:r>
          </a:p>
          <a:p>
            <a:pPr algn="ctr">
              <a:buNone/>
            </a:pPr>
            <a:endParaRPr lang="en-GB" altLang="zh-TW" sz="5000" dirty="0" smtClean="0">
              <a:sym typeface="Wingdings" pitchFamily="2" charset="2"/>
            </a:endParaRPr>
          </a:p>
          <a:p>
            <a:pPr algn="ctr">
              <a:buNone/>
            </a:pPr>
            <a:r>
              <a:rPr lang="en-GB" altLang="zh-TW" dirty="0" smtClean="0">
                <a:sym typeface="Wingdings" pitchFamily="2" charset="2"/>
              </a:rPr>
              <a:t>Thank you for your attention!</a:t>
            </a:r>
            <a:endParaRPr lang="zh-TW" altLang="en-US" dirty="0"/>
          </a:p>
        </p:txBody>
      </p:sp>
    </p:spTree>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10206</TotalTime>
  <Words>2153</Words>
  <Application>Microsoft Office PowerPoint</Application>
  <PresentationFormat>如螢幕大小 (4:3)</PresentationFormat>
  <Paragraphs>321</Paragraphs>
  <Slides>30</Slides>
  <Notes>3</Notes>
  <HiddenSlides>0</HiddenSlides>
  <MMClips>0</MMClips>
  <ScaleCrop>false</ScaleCrop>
  <HeadingPairs>
    <vt:vector size="4" baseType="variant">
      <vt:variant>
        <vt:lpstr>佈景主題</vt:lpstr>
      </vt:variant>
      <vt:variant>
        <vt:i4>1</vt:i4>
      </vt:variant>
      <vt:variant>
        <vt:lpstr>投影片標題</vt:lpstr>
      </vt:variant>
      <vt:variant>
        <vt:i4>30</vt:i4>
      </vt:variant>
    </vt:vector>
  </HeadingPairs>
  <TitlesOfParts>
    <vt:vector size="31" baseType="lpstr">
      <vt:lpstr>Office 佈景主題</vt:lpstr>
      <vt:lpstr>The third place: A sociological investigation of quasi-legitimate gambling houses in Hong Kong</vt:lpstr>
      <vt:lpstr>Agenda</vt:lpstr>
      <vt:lpstr>Background</vt:lpstr>
      <vt:lpstr>Background</vt:lpstr>
      <vt:lpstr>Background</vt:lpstr>
      <vt:lpstr>Background</vt:lpstr>
      <vt:lpstr>Background</vt:lpstr>
      <vt:lpstr>Background</vt:lpstr>
      <vt:lpstr>Background</vt:lpstr>
      <vt:lpstr>投影片 10</vt:lpstr>
      <vt:lpstr>Research questions and purpose</vt:lpstr>
      <vt:lpstr>Methodology</vt:lpstr>
      <vt:lpstr>Procedures</vt:lpstr>
      <vt:lpstr>投影片 14</vt:lpstr>
      <vt:lpstr>Results</vt:lpstr>
      <vt:lpstr>Results</vt:lpstr>
      <vt:lpstr>Results</vt:lpstr>
      <vt:lpstr>Results</vt:lpstr>
      <vt:lpstr>Results</vt:lpstr>
      <vt:lpstr>Results</vt:lpstr>
      <vt:lpstr>Results</vt:lpstr>
      <vt:lpstr>Results</vt:lpstr>
      <vt:lpstr>Results</vt:lpstr>
      <vt:lpstr>Discussions</vt:lpstr>
      <vt:lpstr>Discussions</vt:lpstr>
      <vt:lpstr>Discussions</vt:lpstr>
      <vt:lpstr>Limitations</vt:lpstr>
      <vt:lpstr>Directions for future research</vt:lpstr>
      <vt:lpstr>References</vt:lpstr>
      <vt:lpstr>投影片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User</dc:creator>
  <cp:lastModifiedBy>User</cp:lastModifiedBy>
  <cp:revision>99</cp:revision>
  <dcterms:created xsi:type="dcterms:W3CDTF">2013-07-31T10:30:41Z</dcterms:created>
  <dcterms:modified xsi:type="dcterms:W3CDTF">2013-12-24T07:59:37Z</dcterms:modified>
</cp:coreProperties>
</file>