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7"/>
  </p:notesMasterIdLst>
  <p:sldIdLst>
    <p:sldId id="256" r:id="rId2"/>
    <p:sldId id="354" r:id="rId3"/>
    <p:sldId id="395" r:id="rId4"/>
    <p:sldId id="368" r:id="rId5"/>
    <p:sldId id="380" r:id="rId6"/>
    <p:sldId id="392" r:id="rId7"/>
    <p:sldId id="376" r:id="rId8"/>
    <p:sldId id="377" r:id="rId9"/>
    <p:sldId id="381" r:id="rId10"/>
    <p:sldId id="394" r:id="rId11"/>
    <p:sldId id="397" r:id="rId12"/>
    <p:sldId id="398" r:id="rId13"/>
    <p:sldId id="396" r:id="rId14"/>
    <p:sldId id="399" r:id="rId15"/>
    <p:sldId id="366" r:id="rId16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 autoAdjust="0"/>
    <p:restoredTop sz="94622" autoAdjust="0"/>
  </p:normalViewPr>
  <p:slideViewPr>
    <p:cSldViewPr>
      <p:cViewPr>
        <p:scale>
          <a:sx n="80" d="100"/>
          <a:sy n="80" d="100"/>
        </p:scale>
        <p:origin x="-984" y="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852" y="-84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CF98F0-CB4A-471E-BDEE-09CEB711CFA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F8E74E6-9824-4693-8F50-59C80EE76E63}">
      <dgm:prSet phldrT="[文字]" custT="1"/>
      <dgm:spPr/>
      <dgm:t>
        <a:bodyPr/>
        <a:lstStyle/>
        <a:p>
          <a:r>
            <a:rPr lang="en-US" altLang="zh-TW" sz="1400" b="1" dirty="0" smtClean="0">
              <a:latin typeface="Times New Roman" pitchFamily="18" charset="0"/>
            </a:rPr>
            <a:t>1</a:t>
          </a:r>
          <a:endParaRPr lang="zh-TW" altLang="en-US" sz="1400" b="1" dirty="0">
            <a:latin typeface="Times New Roman" pitchFamily="18" charset="0"/>
          </a:endParaRPr>
        </a:p>
      </dgm:t>
    </dgm:pt>
    <dgm:pt modelId="{98ED40BC-1FBC-4B09-982F-835B2B6A09CB}" type="parTrans" cxnId="{5BD15382-9187-459F-8371-99CDE6346940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2738DA08-0154-4893-B2E7-443C5AE208A6}" type="sibTrans" cxnId="{5BD15382-9187-459F-8371-99CDE6346940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15F2F3CE-640C-4FB6-BFAB-3814F6A703FF}">
      <dgm:prSet phldrT="[文字]" custT="1"/>
      <dgm:spPr/>
      <dgm:t>
        <a:bodyPr/>
        <a:lstStyle/>
        <a:p>
          <a:r>
            <a:rPr lang="en-US" altLang="zh-TW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zh-TW" sz="1200" b="1" dirty="0" smtClean="0">
              <a:latin typeface="Times New Roman" pitchFamily="18" charset="0"/>
              <a:cs typeface="Times New Roman" pitchFamily="18" charset="0"/>
            </a:rPr>
            <a:t>Casino Control Act passed by Congress .  </a:t>
          </a:r>
          <a:endParaRPr lang="zh-TW" altLang="en-US" sz="1200" b="1" dirty="0">
            <a:latin typeface="Times New Roman" pitchFamily="18" charset="0"/>
          </a:endParaRPr>
        </a:p>
      </dgm:t>
    </dgm:pt>
    <dgm:pt modelId="{411D0A85-51EC-408B-B039-AE00BF85C0FD}" type="parTrans" cxnId="{D584034D-4AEA-48B9-9D80-E47539A56D2C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FF3BFD93-0F55-4EDE-9A25-CA32F26EFFE2}" type="sibTrans" cxnId="{D584034D-4AEA-48B9-9D80-E47539A56D2C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1EAA99EB-3B4E-4E18-B833-233A234A51BC}">
      <dgm:prSet phldrT="[文字]" custT="1"/>
      <dgm:spPr/>
      <dgm:t>
        <a:bodyPr/>
        <a:lstStyle/>
        <a:p>
          <a:r>
            <a:rPr lang="en-US" altLang="zh-TW" sz="1400" b="1" dirty="0" smtClean="0">
              <a:latin typeface="Times New Roman" pitchFamily="18" charset="0"/>
            </a:rPr>
            <a:t>2</a:t>
          </a:r>
          <a:endParaRPr lang="zh-TW" altLang="en-US" sz="1400" b="1" dirty="0">
            <a:latin typeface="Times New Roman" pitchFamily="18" charset="0"/>
          </a:endParaRPr>
        </a:p>
      </dgm:t>
    </dgm:pt>
    <dgm:pt modelId="{41EB39D7-B1A0-4235-A4B7-B8654C3A5B3A}" type="parTrans" cxnId="{848E4CF4-C163-4158-BD77-C91E05CF57B0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4216A80A-2CD4-445B-8B63-20A25331C3A9}" type="sibTrans" cxnId="{848E4CF4-C163-4158-BD77-C91E05CF57B0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B527AE12-01CF-42D2-8C93-FC5F4479C249}">
      <dgm:prSet phldrT="[文字]" custT="1"/>
      <dgm:spPr/>
      <dgm:t>
        <a:bodyPr/>
        <a:lstStyle/>
        <a:p>
          <a:r>
            <a:rPr lang="en-US" altLang="zh-TW" sz="1400" b="1" dirty="0" smtClean="0">
              <a:latin typeface="Times New Roman" pitchFamily="18" charset="0"/>
              <a:cs typeface="Times New Roman" pitchFamily="18" charset="0"/>
            </a:rPr>
            <a:t> Offshore island referendum in favor</a:t>
          </a:r>
          <a:r>
            <a:rPr lang="en-US" altLang="zh-TW" sz="1400" b="1" baseline="0" dirty="0" smtClean="0">
              <a:latin typeface="Times New Roman" pitchFamily="18" charset="0"/>
              <a:cs typeface="Times New Roman" pitchFamily="18" charset="0"/>
            </a:rPr>
            <a:t> of </a:t>
          </a:r>
          <a:r>
            <a:rPr lang="en-US" altLang="zh-TW" sz="14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casino industry</a:t>
          </a:r>
          <a:endParaRPr lang="zh-TW" altLang="en-US" sz="1400" b="1" dirty="0">
            <a:solidFill>
              <a:schemeClr val="tx1"/>
            </a:solidFill>
            <a:latin typeface="Times New Roman" pitchFamily="18" charset="0"/>
          </a:endParaRPr>
        </a:p>
      </dgm:t>
    </dgm:pt>
    <dgm:pt modelId="{5BEEC55B-64F9-4E66-9C4E-B271CF1602C9}" type="parTrans" cxnId="{36A7E0B4-3D92-46A9-BDDD-575552A2310C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7A3DBB12-6AAF-4B38-9747-7AEE06617CE2}" type="sibTrans" cxnId="{36A7E0B4-3D92-46A9-BDDD-575552A2310C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D0006F69-1F8C-4535-80A8-9BA6351496BC}">
      <dgm:prSet phldrT="[文字]" custT="1"/>
      <dgm:spPr/>
      <dgm:t>
        <a:bodyPr/>
        <a:lstStyle/>
        <a:p>
          <a:r>
            <a:rPr lang="en-US" altLang="zh-TW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“Request</a:t>
          </a:r>
          <a:r>
            <a:rPr lang="en-US" altLang="zh-TW" sz="14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for Concept” conducted by local government</a:t>
          </a:r>
          <a:endParaRPr lang="zh-TW" altLang="en-US" sz="1400" b="1" dirty="0">
            <a:solidFill>
              <a:schemeClr val="tx1"/>
            </a:solidFill>
            <a:latin typeface="Times New Roman" pitchFamily="18" charset="0"/>
          </a:endParaRPr>
        </a:p>
      </dgm:t>
    </dgm:pt>
    <dgm:pt modelId="{9EED7FA7-EB0B-45C0-BC60-B5FC44139F60}" type="parTrans" cxnId="{A91F3DCC-7906-4A05-A725-D1087C9157E2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FD8EE528-4D14-42A8-88CE-1A55D2259120}" type="sibTrans" cxnId="{A91F3DCC-7906-4A05-A725-D1087C9157E2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17975F75-50C5-4B4C-92A3-CFEC4EEBAD89}">
      <dgm:prSet phldrT="[文字]" custT="1"/>
      <dgm:spPr/>
      <dgm:t>
        <a:bodyPr/>
        <a:lstStyle/>
        <a:p>
          <a:r>
            <a:rPr lang="en-US" altLang="zh-TW" sz="1400" b="1" dirty="0" smtClean="0">
              <a:latin typeface="Times New Roman" pitchFamily="18" charset="0"/>
            </a:rPr>
            <a:t>8</a:t>
          </a:r>
          <a:endParaRPr lang="zh-TW" altLang="en-US" sz="1400" b="1" dirty="0">
            <a:latin typeface="Times New Roman" pitchFamily="18" charset="0"/>
          </a:endParaRPr>
        </a:p>
      </dgm:t>
    </dgm:pt>
    <dgm:pt modelId="{82B12E57-F05B-40D3-A387-1EA5EC4637E7}" type="parTrans" cxnId="{ADA4F292-AC42-486E-A936-56EBE82ABE06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38965C55-F0BC-442A-8462-4C05C750AA48}" type="sibTrans" cxnId="{ADA4F292-AC42-486E-A936-56EBE82ABE06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3CCC7DB2-D2B1-45D2-9DC9-DFC107457859}">
      <dgm:prSet phldrT="[文字]" custT="1"/>
      <dgm:spPr/>
      <dgm:t>
        <a:bodyPr/>
        <a:lstStyle/>
        <a:p>
          <a:r>
            <a:rPr lang="en-US" altLang="zh-TW" sz="1400" b="1" dirty="0" smtClean="0">
              <a:latin typeface="Times New Roman" pitchFamily="18" charset="0"/>
              <a:cs typeface="Times New Roman" pitchFamily="18" charset="0"/>
            </a:rPr>
            <a:t>Application for casino</a:t>
          </a:r>
          <a:r>
            <a:rPr lang="en-US" altLang="zh-TW" sz="1400" b="1" baseline="0" dirty="0" smtClean="0">
              <a:latin typeface="Times New Roman" pitchFamily="18" charset="0"/>
              <a:cs typeface="Times New Roman" pitchFamily="18" charset="0"/>
            </a:rPr>
            <a:t> establishment permit</a:t>
          </a:r>
          <a:endParaRPr lang="zh-TW" altLang="en-US" sz="1400" b="1" dirty="0">
            <a:latin typeface="Times New Roman" pitchFamily="18" charset="0"/>
          </a:endParaRPr>
        </a:p>
      </dgm:t>
    </dgm:pt>
    <dgm:pt modelId="{14DAE8AB-F45D-4E6E-B7E9-E22D7F1B001E}" type="parTrans" cxnId="{49DF44A8-99AF-43C0-99FA-3364F48E3FAC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62705382-6A25-449D-B8E0-13E424677E09}" type="sibTrans" cxnId="{49DF44A8-99AF-43C0-99FA-3364F48E3FAC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E13A12BE-D85A-44D8-9A1C-E8BF5F954A39}">
      <dgm:prSet custT="1"/>
      <dgm:spPr/>
      <dgm:t>
        <a:bodyPr/>
        <a:lstStyle/>
        <a:p>
          <a:r>
            <a:rPr lang="en-US" altLang="zh-TW" sz="1400" b="1" dirty="0" smtClean="0">
              <a:latin typeface="Times New Roman" pitchFamily="18" charset="0"/>
            </a:rPr>
            <a:t>5</a:t>
          </a:r>
          <a:endParaRPr lang="zh-TW" altLang="en-US" sz="1400" b="1" dirty="0">
            <a:latin typeface="Times New Roman" pitchFamily="18" charset="0"/>
          </a:endParaRPr>
        </a:p>
      </dgm:t>
    </dgm:pt>
    <dgm:pt modelId="{2621F846-7CFE-4827-AA11-BD7CBC2D936B}" type="parTrans" cxnId="{F20EBBE3-0726-448A-AE0C-3EEC52C44F67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CE6D0688-2D7B-4B47-8A41-A82A9451BB53}" type="sibTrans" cxnId="{F20EBBE3-0726-448A-AE0C-3EEC52C44F67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E7594319-6AD4-4487-BDCC-90ACDF8B65A3}">
      <dgm:prSet custT="1"/>
      <dgm:spPr/>
      <dgm:t>
        <a:bodyPr/>
        <a:lstStyle/>
        <a:p>
          <a:r>
            <a:rPr lang="en-US" altLang="zh-TW" sz="1400" b="1" dirty="0" smtClean="0">
              <a:latin typeface="Times New Roman" pitchFamily="18" charset="0"/>
            </a:rPr>
            <a:t>3</a:t>
          </a:r>
          <a:endParaRPr lang="zh-TW" altLang="en-US" sz="1400" b="1" dirty="0">
            <a:latin typeface="Times New Roman" pitchFamily="18" charset="0"/>
          </a:endParaRPr>
        </a:p>
      </dgm:t>
    </dgm:pt>
    <dgm:pt modelId="{89682FAA-B579-4313-8645-3B2D3145A41E}" type="parTrans" cxnId="{E548B831-0347-4499-9EE0-1EBE7C8F40A3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D4ADBD80-D7A2-4620-8791-5CA3D42CB11E}" type="sibTrans" cxnId="{E548B831-0347-4499-9EE0-1EBE7C8F40A3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DB124107-3C1B-4B36-8110-87F4E520BA68}">
      <dgm:prSet custT="1"/>
      <dgm:spPr/>
      <dgm:t>
        <a:bodyPr/>
        <a:lstStyle/>
        <a:p>
          <a:r>
            <a:rPr lang="en-US" altLang="zh-TW" sz="1400" b="1" dirty="0" smtClean="0">
              <a:latin typeface="Times New Roman" pitchFamily="18" charset="0"/>
            </a:rPr>
            <a:t>4</a:t>
          </a:r>
          <a:endParaRPr lang="zh-TW" altLang="en-US" sz="1400" b="1" dirty="0">
            <a:latin typeface="Times New Roman" pitchFamily="18" charset="0"/>
          </a:endParaRPr>
        </a:p>
      </dgm:t>
    </dgm:pt>
    <dgm:pt modelId="{80226150-BC12-49F8-A041-D09D31A21C1E}" type="parTrans" cxnId="{BAB7C3E9-B6F6-45F6-8713-2949F2C955D1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B961204F-11EA-43AF-9D3B-9952ED89F177}" type="sibTrans" cxnId="{BAB7C3E9-B6F6-45F6-8713-2949F2C955D1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10CF5719-1661-4862-81A8-96C3B073231F}">
      <dgm:prSet custT="1"/>
      <dgm:spPr/>
      <dgm:t>
        <a:bodyPr/>
        <a:lstStyle/>
        <a:p>
          <a:r>
            <a:rPr lang="en-US" altLang="zh-TW" sz="1400" b="1" dirty="0" smtClean="0">
              <a:latin typeface="Times New Roman" pitchFamily="18" charset="0"/>
            </a:rPr>
            <a:t>6</a:t>
          </a:r>
          <a:endParaRPr lang="zh-TW" altLang="en-US" sz="1400" b="1" dirty="0">
            <a:latin typeface="Times New Roman" pitchFamily="18" charset="0"/>
          </a:endParaRPr>
        </a:p>
      </dgm:t>
    </dgm:pt>
    <dgm:pt modelId="{524E7315-D712-42D0-AFDF-775B1EABBBC6}" type="parTrans" cxnId="{92828476-0454-4BD1-B0C0-51442C035E4F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01D9155C-B9C3-463F-AD60-154E48EC907C}" type="sibTrans" cxnId="{92828476-0454-4BD1-B0C0-51442C035E4F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D984AC5C-1482-4F18-93BA-4A7F03B0C50A}">
      <dgm:prSet custT="1"/>
      <dgm:spPr/>
      <dgm:t>
        <a:bodyPr/>
        <a:lstStyle/>
        <a:p>
          <a:r>
            <a:rPr lang="en-US" altLang="zh-TW" sz="1400" b="1" dirty="0" smtClean="0">
              <a:latin typeface="Times New Roman" pitchFamily="18" charset="0"/>
            </a:rPr>
            <a:t>7</a:t>
          </a:r>
          <a:endParaRPr lang="zh-TW" altLang="en-US" sz="1400" b="1" dirty="0">
            <a:latin typeface="Times New Roman" pitchFamily="18" charset="0"/>
          </a:endParaRPr>
        </a:p>
      </dgm:t>
    </dgm:pt>
    <dgm:pt modelId="{603211D6-1325-41F7-9E9A-361C7393C73F}" type="parTrans" cxnId="{8014422D-3615-45F5-958A-6A2A30E25BBC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D490E570-95E1-45DC-AC48-E1A42DBDA3AE}" type="sibTrans" cxnId="{8014422D-3615-45F5-958A-6A2A30E25BBC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0BF5F249-A28D-4052-8F60-D61907E09F3C}">
      <dgm:prSet custT="1"/>
      <dgm:spPr/>
      <dgm:t>
        <a:bodyPr/>
        <a:lstStyle/>
        <a:p>
          <a:r>
            <a:rPr lang="en-US" altLang="zh-TW" sz="1400" b="1" dirty="0" smtClean="0">
              <a:latin typeface="Times New Roman" pitchFamily="18" charset="0"/>
            </a:rPr>
            <a:t> Tourism Bureau reviewed the feasibility report submitted by the local government </a:t>
          </a:r>
          <a:endParaRPr lang="zh-TW" altLang="en-US" sz="1400" b="1" dirty="0">
            <a:latin typeface="Times New Roman" pitchFamily="18" charset="0"/>
          </a:endParaRPr>
        </a:p>
      </dgm:t>
    </dgm:pt>
    <dgm:pt modelId="{628EF5D3-C98D-43EF-9350-AE7A2CDBBFB1}" type="parTrans" cxnId="{8830DE7C-597D-4D66-8D28-1A6FCF21CED1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7EC4A316-9AEB-42EF-BCEC-1E4208C6D96D}" type="sibTrans" cxnId="{8830DE7C-597D-4D66-8D28-1A6FCF21CED1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1B46FE38-C770-45B4-988D-42C65F81DCAE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altLang="zh-TW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zh-TW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Announcement of tender for IR &amp; casino license                             </a:t>
          </a:r>
          <a:r>
            <a:rPr lang="zh-TW" altLang="en-US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               </a:t>
          </a:r>
          <a:r>
            <a:rPr lang="en-US" altLang="zh-TW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US" altLang="zh-TW" sz="1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D Day</a:t>
          </a:r>
          <a:r>
            <a:rPr lang="en-US" altLang="zh-TW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r>
            <a:rPr lang="en-US" altLang="zh-TW" sz="14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zh-TW" altLang="en-US" sz="1400" b="1" dirty="0">
            <a:solidFill>
              <a:schemeClr val="tx1"/>
            </a:solidFill>
            <a:latin typeface="Times New Roman" pitchFamily="18" charset="0"/>
          </a:endParaRPr>
        </a:p>
      </dgm:t>
    </dgm:pt>
    <dgm:pt modelId="{C13C967E-1A01-4E10-A96C-31FCFBEBE834}" type="parTrans" cxnId="{69025099-10E7-4A3D-B718-10824668AE82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AF9AE070-F31F-4042-BA80-594E3693EC82}" type="sibTrans" cxnId="{69025099-10E7-4A3D-B718-10824668AE82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7E25BB60-0FD4-4A40-A4DB-E6901F18EF18}">
      <dgm:prSet custT="1"/>
      <dgm:spPr/>
      <dgm:t>
        <a:bodyPr/>
        <a:lstStyle/>
        <a:p>
          <a:r>
            <a:rPr lang="en-US" altLang="zh-TW" sz="1400" b="1" u="none" dirty="0" smtClean="0">
              <a:latin typeface="Times New Roman" pitchFamily="18" charset="0"/>
              <a:cs typeface="Times New Roman" pitchFamily="18" charset="0"/>
            </a:rPr>
            <a:t>Application</a:t>
          </a:r>
          <a:r>
            <a:rPr lang="en-US" altLang="zh-TW" sz="1400" b="1" u="none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zh-TW" sz="1400" b="1" u="none" dirty="0" smtClean="0">
              <a:latin typeface="Times New Roman" pitchFamily="18" charset="0"/>
              <a:cs typeface="Times New Roman" pitchFamily="18" charset="0"/>
            </a:rPr>
            <a:t>for &amp; approval</a:t>
          </a:r>
          <a:r>
            <a:rPr lang="en-US" altLang="zh-TW" sz="1400" b="1" u="none" baseline="0" dirty="0" smtClean="0">
              <a:latin typeface="Times New Roman" pitchFamily="18" charset="0"/>
              <a:cs typeface="Times New Roman" pitchFamily="18" charset="0"/>
            </a:rPr>
            <a:t> of </a:t>
          </a:r>
          <a:r>
            <a:rPr lang="en-US" altLang="zh-TW" sz="1400" b="1" u="none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en-US" altLang="zh-TW" sz="1400" b="1" u="none" baseline="30000" dirty="0" smtClean="0">
              <a:latin typeface="Times New Roman" pitchFamily="18" charset="0"/>
              <a:cs typeface="Times New Roman" pitchFamily="18" charset="0"/>
            </a:rPr>
            <a:t>st</a:t>
          </a:r>
          <a:r>
            <a:rPr lang="en-US" altLang="zh-TW" sz="1400" b="1" u="none" dirty="0" smtClean="0">
              <a:latin typeface="Times New Roman" pitchFamily="18" charset="0"/>
              <a:cs typeface="Times New Roman" pitchFamily="18" charset="0"/>
            </a:rPr>
            <a:t> suitability review</a:t>
          </a:r>
          <a:endParaRPr lang="zh-TW" altLang="en-US" sz="1400" b="1" dirty="0">
            <a:latin typeface="Times New Roman" pitchFamily="18" charset="0"/>
          </a:endParaRPr>
        </a:p>
      </dgm:t>
    </dgm:pt>
    <dgm:pt modelId="{670A5681-7AEC-421A-BF15-73086C224C73}" type="parTrans" cxnId="{DD14AB7C-DB9F-4EF8-BBF1-480CDCEA4AF7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497C9528-0837-46D6-8FC3-FD153DE200CA}" type="sibTrans" cxnId="{DD14AB7C-DB9F-4EF8-BBF1-480CDCEA4AF7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D073AB67-0026-4A9A-912C-D17BAEC33DC3}">
      <dgm:prSet custT="1"/>
      <dgm:spPr/>
      <dgm:t>
        <a:bodyPr/>
        <a:lstStyle/>
        <a:p>
          <a:r>
            <a:rPr lang="en-US" altLang="zh-TW" sz="1400" b="1" dirty="0" smtClean="0">
              <a:latin typeface="Times New Roman" pitchFamily="18" charset="0"/>
              <a:cs typeface="Times New Roman" pitchFamily="18" charset="0"/>
            </a:rPr>
            <a:t>Preparation</a:t>
          </a:r>
          <a:r>
            <a:rPr lang="en-US" altLang="zh-TW" sz="1400" b="1" baseline="0" dirty="0" smtClean="0">
              <a:latin typeface="Times New Roman" pitchFamily="18" charset="0"/>
              <a:cs typeface="Times New Roman" pitchFamily="18" charset="0"/>
            </a:rPr>
            <a:t> &amp; filing of a</a:t>
          </a:r>
          <a:r>
            <a:rPr lang="en-US" altLang="zh-TW" sz="1400" b="1" dirty="0" smtClean="0">
              <a:latin typeface="Times New Roman" pitchFamily="18" charset="0"/>
              <a:cs typeface="Times New Roman" pitchFamily="18" charset="0"/>
            </a:rPr>
            <a:t>pplication </a:t>
          </a:r>
          <a:r>
            <a:rPr lang="en-US" altLang="zh-TW" sz="1400" b="1" baseline="0" dirty="0" smtClean="0">
              <a:latin typeface="Times New Roman" pitchFamily="18" charset="0"/>
              <a:cs typeface="Times New Roman" pitchFamily="18" charset="0"/>
            </a:rPr>
            <a:t>for </a:t>
          </a:r>
          <a:r>
            <a:rPr lang="en-US" altLang="zh-TW" sz="1400" b="1" dirty="0" smtClean="0">
              <a:latin typeface="Times New Roman" pitchFamily="18" charset="0"/>
              <a:cs typeface="Times New Roman" pitchFamily="18" charset="0"/>
            </a:rPr>
            <a:t>IR investment permit</a:t>
          </a:r>
          <a:endParaRPr lang="zh-TW" altLang="en-US" sz="1400" b="1" dirty="0">
            <a:latin typeface="Times New Roman" pitchFamily="18" charset="0"/>
          </a:endParaRPr>
        </a:p>
      </dgm:t>
    </dgm:pt>
    <dgm:pt modelId="{BFC0D5A8-1B31-46E5-A690-7E18207F370C}" type="parTrans" cxnId="{F165EDBF-F078-45E7-A35A-695F867466A7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09292398-4F13-450D-9C1B-96C4DF8A4519}" type="sibTrans" cxnId="{F165EDBF-F078-45E7-A35A-695F867466A7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4B5D68EB-3970-40F9-B36E-B9418DBEB7B8}">
      <dgm:prSet custT="1"/>
      <dgm:spPr/>
      <dgm:t>
        <a:bodyPr/>
        <a:lstStyle/>
        <a:p>
          <a:r>
            <a:rPr lang="en-US" altLang="zh-TW" sz="1400" b="1" dirty="0" smtClean="0">
              <a:latin typeface="Times New Roman" pitchFamily="18" charset="0"/>
              <a:cs typeface="Times New Roman" pitchFamily="18" charset="0"/>
            </a:rPr>
            <a:t>Review &amp; approval of IR investment permit </a:t>
          </a:r>
          <a:endParaRPr lang="zh-TW" altLang="en-US" sz="1400" b="1" dirty="0">
            <a:latin typeface="Times New Roman" pitchFamily="18" charset="0"/>
          </a:endParaRPr>
        </a:p>
      </dgm:t>
    </dgm:pt>
    <dgm:pt modelId="{81A0F86C-1865-4F9A-919A-1154D337FA81}" type="parTrans" cxnId="{FD73085E-A7EA-4352-BD6D-5A31366A6808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6295E4D2-FF0F-4761-84A9-582D99E5D4F5}" type="sibTrans" cxnId="{FD73085E-A7EA-4352-BD6D-5A31366A6808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991227D1-73FE-4A39-8905-0625939101EF}">
      <dgm:prSet custT="1"/>
      <dgm:spPr/>
      <dgm:t>
        <a:bodyPr/>
        <a:lstStyle/>
        <a:p>
          <a:r>
            <a:rPr lang="en-US" altLang="zh-TW" sz="1400" b="1" dirty="0" smtClean="0">
              <a:latin typeface="Times New Roman" pitchFamily="18" charset="0"/>
            </a:rPr>
            <a:t>9</a:t>
          </a:r>
          <a:endParaRPr lang="zh-TW" altLang="en-US" sz="1400" b="1" dirty="0">
            <a:latin typeface="Times New Roman" pitchFamily="18" charset="0"/>
          </a:endParaRPr>
        </a:p>
      </dgm:t>
    </dgm:pt>
    <dgm:pt modelId="{8ED3BD7C-5C79-49F6-BA5E-9C31D611BF4D}" type="parTrans" cxnId="{1835E424-D753-492F-8CE4-F1AAB879B6FF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A735E711-0B3B-4B90-905F-8049FC493EF1}" type="sibTrans" cxnId="{1835E424-D753-492F-8CE4-F1AAB879B6FF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EC7B00E6-3D09-4564-B21B-DF774BA70906}">
      <dgm:prSet custT="1"/>
      <dgm:spPr/>
      <dgm:t>
        <a:bodyPr/>
        <a:lstStyle/>
        <a:p>
          <a:r>
            <a:rPr lang="en-US" altLang="zh-TW" sz="1400" b="1" dirty="0" smtClean="0">
              <a:latin typeface="Times New Roman" pitchFamily="18" charset="0"/>
            </a:rPr>
            <a:t>10</a:t>
          </a:r>
          <a:endParaRPr lang="zh-TW" altLang="en-US" sz="1400" b="1" dirty="0">
            <a:latin typeface="Times New Roman" pitchFamily="18" charset="0"/>
          </a:endParaRPr>
        </a:p>
      </dgm:t>
    </dgm:pt>
    <dgm:pt modelId="{1B1FF3D6-E3EF-437B-AFBB-4F5C926A0204}" type="parTrans" cxnId="{A881C325-F8FF-4347-87EA-EBD36659611B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3240D032-8D96-436D-AA89-4DA0D401DB7C}" type="sibTrans" cxnId="{A881C325-F8FF-4347-87EA-EBD36659611B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AA4B5B07-3035-4216-8709-B932CE959964}">
      <dgm:prSet custT="1"/>
      <dgm:spPr/>
      <dgm:t>
        <a:bodyPr/>
        <a:lstStyle/>
        <a:p>
          <a:r>
            <a:rPr lang="en-US" altLang="zh-TW" sz="1400" b="1" u="none" dirty="0" smtClean="0">
              <a:latin typeface="Times New Roman" pitchFamily="18" charset="0"/>
              <a:cs typeface="Times New Roman" pitchFamily="18" charset="0"/>
            </a:rPr>
            <a:t>Construction</a:t>
          </a:r>
          <a:r>
            <a:rPr lang="en-US" altLang="zh-TW" sz="1400" b="1" u="none" baseline="0" dirty="0" smtClean="0">
              <a:latin typeface="Times New Roman" pitchFamily="18" charset="0"/>
              <a:cs typeface="Times New Roman" pitchFamily="18" charset="0"/>
            </a:rPr>
            <a:t> of IR </a:t>
          </a:r>
          <a:r>
            <a:rPr lang="en-US" altLang="zh-TW" sz="1400" b="1" u="none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upon </a:t>
          </a:r>
          <a:r>
            <a:rPr lang="en-US" altLang="zh-TW" sz="1400" b="1" u="none" baseline="0" dirty="0" smtClean="0">
              <a:latin typeface="Times New Roman" pitchFamily="18" charset="0"/>
              <a:cs typeface="Times New Roman" pitchFamily="18" charset="0"/>
            </a:rPr>
            <a:t>approved IR investment permit &amp; casino establishment permit</a:t>
          </a:r>
          <a:endParaRPr lang="zh-TW" altLang="en-US" sz="1400" b="1" dirty="0">
            <a:latin typeface="Times New Roman" pitchFamily="18" charset="0"/>
          </a:endParaRPr>
        </a:p>
      </dgm:t>
    </dgm:pt>
    <dgm:pt modelId="{1D58EA43-A3CB-4D0C-AD77-47F519337492}" type="parTrans" cxnId="{827DBBA8-69C8-4930-AD95-4E594C1B47E8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22162799-1949-4670-996F-7B53CD8AEED4}" type="sibTrans" cxnId="{827DBBA8-69C8-4930-AD95-4E594C1B47E8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76EF421F-08C4-4910-BB73-8AFB39AF287B}">
      <dgm:prSet custT="1"/>
      <dgm:spPr/>
      <dgm:t>
        <a:bodyPr/>
        <a:lstStyle/>
        <a:p>
          <a:r>
            <a:rPr lang="en-US" altLang="zh-TW" sz="1400" b="1" dirty="0" smtClean="0">
              <a:latin typeface="Times New Roman" pitchFamily="18" charset="0"/>
              <a:cs typeface="Times New Roman" pitchFamily="18" charset="0"/>
            </a:rPr>
            <a:t>Application for &amp; </a:t>
          </a:r>
          <a:r>
            <a:rPr lang="en-US" altLang="zh-TW" sz="1400" b="1" u="none" dirty="0" smtClean="0">
              <a:latin typeface="Times New Roman" pitchFamily="18" charset="0"/>
              <a:cs typeface="Times New Roman" pitchFamily="18" charset="0"/>
            </a:rPr>
            <a:t>approval of 2</a:t>
          </a:r>
          <a:r>
            <a:rPr lang="en-US" altLang="zh-TW" sz="1400" b="1" u="none" baseline="30000" dirty="0" smtClean="0">
              <a:latin typeface="Times New Roman" pitchFamily="18" charset="0"/>
              <a:cs typeface="Times New Roman" pitchFamily="18" charset="0"/>
            </a:rPr>
            <a:t>nd</a:t>
          </a:r>
          <a:r>
            <a:rPr lang="en-US" altLang="zh-TW" sz="1400" b="1" u="none" dirty="0" smtClean="0">
              <a:latin typeface="Times New Roman" pitchFamily="18" charset="0"/>
              <a:cs typeface="Times New Roman" pitchFamily="18" charset="0"/>
            </a:rPr>
            <a:t> suitability review &amp; casino license upon completion of first phase of IR construction</a:t>
          </a:r>
          <a:endParaRPr lang="zh-TW" altLang="en-US" sz="1400" b="1" dirty="0">
            <a:latin typeface="Times New Roman" pitchFamily="18" charset="0"/>
          </a:endParaRPr>
        </a:p>
      </dgm:t>
    </dgm:pt>
    <dgm:pt modelId="{DFD56367-BE2B-4D4B-8FA3-FEA285A0C004}" type="parTrans" cxnId="{8D4FDD01-3016-4E80-BAC0-5E71AE9FA0BA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B65C1620-8CB7-4CAF-958E-7DA8EFD4D804}" type="sibTrans" cxnId="{8D4FDD01-3016-4E80-BAC0-5E71AE9FA0BA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A46279F7-2FA9-41F0-9D56-0B34560D6045}">
      <dgm:prSet custT="1"/>
      <dgm:spPr/>
      <dgm:t>
        <a:bodyPr/>
        <a:lstStyle/>
        <a:p>
          <a:r>
            <a:rPr lang="en-US" altLang="zh-TW" sz="1400" b="1" dirty="0" smtClean="0">
              <a:latin typeface="Times New Roman" pitchFamily="18" charset="0"/>
            </a:rPr>
            <a:t>11</a:t>
          </a:r>
          <a:endParaRPr lang="zh-TW" altLang="en-US" sz="1400" b="1" dirty="0">
            <a:latin typeface="Times New Roman" pitchFamily="18" charset="0"/>
          </a:endParaRPr>
        </a:p>
      </dgm:t>
    </dgm:pt>
    <dgm:pt modelId="{52864B9D-57AE-4202-AF3D-C8A349BE1E87}" type="parTrans" cxnId="{D3054843-E45A-4D19-8C3F-7E13CD0E9FBF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CE39A298-05F3-4A5A-832F-25091F4A4B78}" type="sibTrans" cxnId="{D3054843-E45A-4D19-8C3F-7E13CD0E9FBF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03F749FB-8117-469B-9845-DE155B1A6B0E}">
      <dgm:prSet custT="1"/>
      <dgm:spPr/>
      <dgm:t>
        <a:bodyPr/>
        <a:lstStyle/>
        <a:p>
          <a:pPr rtl="0"/>
          <a:r>
            <a:rPr lang="en-US" altLang="zh-TW" sz="1400" b="1" dirty="0" smtClean="0">
              <a:latin typeface="Times New Roman" pitchFamily="18" charset="0"/>
              <a:cs typeface="Times New Roman" pitchFamily="18" charset="0"/>
            </a:rPr>
            <a:t>Casino Opening</a:t>
          </a:r>
          <a:endParaRPr lang="zh-TW" altLang="en-US" sz="1400" b="1" dirty="0">
            <a:latin typeface="Times New Roman" pitchFamily="18" charset="0"/>
          </a:endParaRPr>
        </a:p>
      </dgm:t>
    </dgm:pt>
    <dgm:pt modelId="{BCF432A7-67B4-4D79-8DCD-53C7E2BEDA20}" type="parTrans" cxnId="{5A784161-8348-4DB5-A176-533F7EE63219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C23F0291-2302-4BF8-9E2D-AA79F15621AC}" type="sibTrans" cxnId="{5A784161-8348-4DB5-A176-533F7EE63219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5ED7E345-4C60-4B9E-BFB0-FAC92BA314D0}">
      <dgm:prSet phldrT="[文字]" custT="1"/>
      <dgm:spPr/>
      <dgm:t>
        <a:bodyPr/>
        <a:lstStyle/>
        <a:p>
          <a:r>
            <a:rPr lang="en-US" altLang="zh-TW" sz="1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zh-TW" sz="1200" b="1" dirty="0" smtClean="0">
              <a:latin typeface="Times New Roman" pitchFamily="18" charset="0"/>
            </a:rPr>
            <a:t>IR Regulation passed by the Executive Yuan.</a:t>
          </a:r>
          <a:endParaRPr lang="zh-TW" altLang="en-US" sz="1200" b="1" dirty="0">
            <a:latin typeface="Times New Roman" pitchFamily="18" charset="0"/>
          </a:endParaRPr>
        </a:p>
      </dgm:t>
    </dgm:pt>
    <dgm:pt modelId="{276F05E0-0948-48E7-BAAC-0B31E85E7D3C}" type="parTrans" cxnId="{0CFAF6B9-EF3D-47A3-AE18-43F263B853D7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D4A41628-2CBA-4C2F-B5D8-503BF7104681}" type="sibTrans" cxnId="{0CFAF6B9-EF3D-47A3-AE18-43F263B853D7}">
      <dgm:prSet/>
      <dgm:spPr/>
      <dgm:t>
        <a:bodyPr/>
        <a:lstStyle/>
        <a:p>
          <a:endParaRPr lang="zh-TW" altLang="en-US" sz="1400" b="1">
            <a:latin typeface="Times New Roman" pitchFamily="18" charset="0"/>
          </a:endParaRPr>
        </a:p>
      </dgm:t>
    </dgm:pt>
    <dgm:pt modelId="{83108CC7-2E32-49DC-9F4E-3BB3FABF2C6C}" type="pres">
      <dgm:prSet presAssocID="{05CF98F0-CB4A-471E-BDEE-09CEB711CF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09C3E35-6AB6-43D6-B0DC-2BF136AC1BF3}" type="pres">
      <dgm:prSet presAssocID="{6F8E74E6-9824-4693-8F50-59C80EE76E63}" presName="composite" presStyleCnt="0"/>
      <dgm:spPr/>
      <dgm:t>
        <a:bodyPr/>
        <a:lstStyle/>
        <a:p>
          <a:endParaRPr lang="zh-TW" altLang="en-US"/>
        </a:p>
      </dgm:t>
    </dgm:pt>
    <dgm:pt modelId="{64FC6F36-F6FF-44E2-96F7-8F9066E156C7}" type="pres">
      <dgm:prSet presAssocID="{6F8E74E6-9824-4693-8F50-59C80EE76E63}" presName="parentText" presStyleLbl="alignNode1" presStyleIdx="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DCFBCB-49A6-4D0C-9EF6-53772D2D44AE}" type="pres">
      <dgm:prSet presAssocID="{6F8E74E6-9824-4693-8F50-59C80EE76E63}" presName="descendantText" presStyleLbl="alignAcc1" presStyleIdx="0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7F9C17-37C3-450A-AEBC-98F047315E22}" type="pres">
      <dgm:prSet presAssocID="{2738DA08-0154-4893-B2E7-443C5AE208A6}" presName="sp" presStyleCnt="0"/>
      <dgm:spPr/>
      <dgm:t>
        <a:bodyPr/>
        <a:lstStyle/>
        <a:p>
          <a:endParaRPr lang="zh-TW" altLang="en-US"/>
        </a:p>
      </dgm:t>
    </dgm:pt>
    <dgm:pt modelId="{A780F031-3A8B-4418-9265-16C5F267E06B}" type="pres">
      <dgm:prSet presAssocID="{1EAA99EB-3B4E-4E18-B833-233A234A51BC}" presName="composite" presStyleCnt="0"/>
      <dgm:spPr/>
      <dgm:t>
        <a:bodyPr/>
        <a:lstStyle/>
        <a:p>
          <a:endParaRPr lang="zh-TW" altLang="en-US"/>
        </a:p>
      </dgm:t>
    </dgm:pt>
    <dgm:pt modelId="{EBE4FC90-7917-49B8-8EAB-F0159165FD5C}" type="pres">
      <dgm:prSet presAssocID="{1EAA99EB-3B4E-4E18-B833-233A234A51BC}" presName="parentText" presStyleLbl="alignNode1" presStyleIdx="1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E8EDA8-4618-4E89-B677-D85EF21CA516}" type="pres">
      <dgm:prSet presAssocID="{1EAA99EB-3B4E-4E18-B833-233A234A51BC}" presName="descendantText" presStyleLbl="alignAcc1" presStyleIdx="1" presStyleCnt="11" custLinFactNeighborX="645" custLinFactNeighborY="3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2DF815-BF5C-41DF-94B2-32BE9FC7EF37}" type="pres">
      <dgm:prSet presAssocID="{4216A80A-2CD4-445B-8B63-20A25331C3A9}" presName="sp" presStyleCnt="0"/>
      <dgm:spPr/>
      <dgm:t>
        <a:bodyPr/>
        <a:lstStyle/>
        <a:p>
          <a:endParaRPr lang="zh-TW" altLang="en-US"/>
        </a:p>
      </dgm:t>
    </dgm:pt>
    <dgm:pt modelId="{E3A32045-EFE8-45C3-9C1E-EF1C6E073200}" type="pres">
      <dgm:prSet presAssocID="{E7594319-6AD4-4487-BDCC-90ACDF8B65A3}" presName="composite" presStyleCnt="0"/>
      <dgm:spPr/>
      <dgm:t>
        <a:bodyPr/>
        <a:lstStyle/>
        <a:p>
          <a:endParaRPr lang="zh-TW" altLang="en-US"/>
        </a:p>
      </dgm:t>
    </dgm:pt>
    <dgm:pt modelId="{7A8F38B8-C698-4856-8D51-00DAD11737E9}" type="pres">
      <dgm:prSet presAssocID="{E7594319-6AD4-4487-BDCC-90ACDF8B65A3}" presName="parentText" presStyleLbl="alignNode1" presStyleIdx="2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292E25-69A4-4CC8-9EAC-F41DF9E8CFAA}" type="pres">
      <dgm:prSet presAssocID="{E7594319-6AD4-4487-BDCC-90ACDF8B65A3}" presName="descendantText" presStyleLbl="alignAcc1" presStyleIdx="2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4E41FB-76E9-4FB5-8981-5029EBBFEC7B}" type="pres">
      <dgm:prSet presAssocID="{D4ADBD80-D7A2-4620-8791-5CA3D42CB11E}" presName="sp" presStyleCnt="0"/>
      <dgm:spPr/>
      <dgm:t>
        <a:bodyPr/>
        <a:lstStyle/>
        <a:p>
          <a:endParaRPr lang="zh-TW" altLang="en-US"/>
        </a:p>
      </dgm:t>
    </dgm:pt>
    <dgm:pt modelId="{DB0394E2-6E1D-4706-ABE4-2F65FF18B9EF}" type="pres">
      <dgm:prSet presAssocID="{DB124107-3C1B-4B36-8110-87F4E520BA68}" presName="composite" presStyleCnt="0"/>
      <dgm:spPr/>
      <dgm:t>
        <a:bodyPr/>
        <a:lstStyle/>
        <a:p>
          <a:endParaRPr lang="zh-TW" altLang="en-US"/>
        </a:p>
      </dgm:t>
    </dgm:pt>
    <dgm:pt modelId="{50E5945F-7E96-407F-BD9B-27924BFAA814}" type="pres">
      <dgm:prSet presAssocID="{DB124107-3C1B-4B36-8110-87F4E520BA68}" presName="parentText" presStyleLbl="alignNode1" presStyleIdx="3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7C954C-0385-419C-9D4B-245249E2E401}" type="pres">
      <dgm:prSet presAssocID="{DB124107-3C1B-4B36-8110-87F4E520BA68}" presName="descendantText" presStyleLbl="alignAcc1" presStyleIdx="3" presStyleCnt="11" custScaleY="9295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30B916-DB49-4ADB-AFED-375D90F23CFD}" type="pres">
      <dgm:prSet presAssocID="{B961204F-11EA-43AF-9D3B-9952ED89F177}" presName="sp" presStyleCnt="0"/>
      <dgm:spPr/>
      <dgm:t>
        <a:bodyPr/>
        <a:lstStyle/>
        <a:p>
          <a:endParaRPr lang="zh-TW" altLang="en-US"/>
        </a:p>
      </dgm:t>
    </dgm:pt>
    <dgm:pt modelId="{250AD5A4-6E63-47FE-AE86-8615DE907239}" type="pres">
      <dgm:prSet presAssocID="{E13A12BE-D85A-44D8-9A1C-E8BF5F954A39}" presName="composite" presStyleCnt="0"/>
      <dgm:spPr/>
      <dgm:t>
        <a:bodyPr/>
        <a:lstStyle/>
        <a:p>
          <a:endParaRPr lang="zh-TW" altLang="en-US"/>
        </a:p>
      </dgm:t>
    </dgm:pt>
    <dgm:pt modelId="{5C457968-CC3B-4B27-A70D-337681B70057}" type="pres">
      <dgm:prSet presAssocID="{E13A12BE-D85A-44D8-9A1C-E8BF5F954A39}" presName="parentText" presStyleLbl="alignNode1" presStyleIdx="4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CA8994-0E79-4CAE-99E8-14BE228C71C1}" type="pres">
      <dgm:prSet presAssocID="{E13A12BE-D85A-44D8-9A1C-E8BF5F954A39}" presName="descendantText" presStyleLbl="alignAcc1" presStyleIdx="4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0DA97E-F32C-442F-BE6E-BB8F38940BF2}" type="pres">
      <dgm:prSet presAssocID="{CE6D0688-2D7B-4B47-8A41-A82A9451BB53}" presName="sp" presStyleCnt="0"/>
      <dgm:spPr/>
      <dgm:t>
        <a:bodyPr/>
        <a:lstStyle/>
        <a:p>
          <a:endParaRPr lang="zh-TW" altLang="en-US"/>
        </a:p>
      </dgm:t>
    </dgm:pt>
    <dgm:pt modelId="{3CA2FE10-1A51-4964-80BD-BD7302FF4179}" type="pres">
      <dgm:prSet presAssocID="{10CF5719-1661-4862-81A8-96C3B073231F}" presName="composite" presStyleCnt="0"/>
      <dgm:spPr/>
      <dgm:t>
        <a:bodyPr/>
        <a:lstStyle/>
        <a:p>
          <a:endParaRPr lang="zh-TW" altLang="en-US"/>
        </a:p>
      </dgm:t>
    </dgm:pt>
    <dgm:pt modelId="{8F0E8865-EAF9-4296-8455-C4D210D2AB50}" type="pres">
      <dgm:prSet presAssocID="{10CF5719-1661-4862-81A8-96C3B073231F}" presName="parentText" presStyleLbl="alignNode1" presStyleIdx="5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FD80BD-57BE-4D5D-B9D7-847B762E1E68}" type="pres">
      <dgm:prSet presAssocID="{10CF5719-1661-4862-81A8-96C3B073231F}" presName="descendantText" presStyleLbl="alignAcc1" presStyleIdx="5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EBED5B-582A-48AA-A93E-565338746693}" type="pres">
      <dgm:prSet presAssocID="{01D9155C-B9C3-463F-AD60-154E48EC907C}" presName="sp" presStyleCnt="0"/>
      <dgm:spPr/>
      <dgm:t>
        <a:bodyPr/>
        <a:lstStyle/>
        <a:p>
          <a:endParaRPr lang="zh-TW" altLang="en-US"/>
        </a:p>
      </dgm:t>
    </dgm:pt>
    <dgm:pt modelId="{16C69ABA-BAC2-4795-91B7-D4CF84EBB8F6}" type="pres">
      <dgm:prSet presAssocID="{D984AC5C-1482-4F18-93BA-4A7F03B0C50A}" presName="composite" presStyleCnt="0"/>
      <dgm:spPr/>
      <dgm:t>
        <a:bodyPr/>
        <a:lstStyle/>
        <a:p>
          <a:endParaRPr lang="zh-TW" altLang="en-US"/>
        </a:p>
      </dgm:t>
    </dgm:pt>
    <dgm:pt modelId="{8D9B4A3C-3328-439B-AE16-5B4035FAE8A3}" type="pres">
      <dgm:prSet presAssocID="{D984AC5C-1482-4F18-93BA-4A7F03B0C50A}" presName="parentText" presStyleLbl="alignNode1" presStyleIdx="6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F42758-2145-4C01-8004-7075AD9ED78B}" type="pres">
      <dgm:prSet presAssocID="{D984AC5C-1482-4F18-93BA-4A7F03B0C50A}" presName="descendantText" presStyleLbl="alignAcc1" presStyleIdx="6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6A0F5C-B133-4D83-A2DF-D5AB240C8C2F}" type="pres">
      <dgm:prSet presAssocID="{D490E570-95E1-45DC-AC48-E1A42DBDA3AE}" presName="sp" presStyleCnt="0"/>
      <dgm:spPr/>
      <dgm:t>
        <a:bodyPr/>
        <a:lstStyle/>
        <a:p>
          <a:endParaRPr lang="zh-TW" altLang="en-US"/>
        </a:p>
      </dgm:t>
    </dgm:pt>
    <dgm:pt modelId="{2DE65114-A24D-429C-8C05-9597F8360FFD}" type="pres">
      <dgm:prSet presAssocID="{17975F75-50C5-4B4C-92A3-CFEC4EEBAD89}" presName="composite" presStyleCnt="0"/>
      <dgm:spPr/>
      <dgm:t>
        <a:bodyPr/>
        <a:lstStyle/>
        <a:p>
          <a:endParaRPr lang="zh-TW" altLang="en-US"/>
        </a:p>
      </dgm:t>
    </dgm:pt>
    <dgm:pt modelId="{44D5D2CA-BB74-4367-918D-02F5E8101EA6}" type="pres">
      <dgm:prSet presAssocID="{17975F75-50C5-4B4C-92A3-CFEC4EEBAD89}" presName="parentText" presStyleLbl="alignNode1" presStyleIdx="7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3921C8-9440-49DC-934A-F06275365F55}" type="pres">
      <dgm:prSet presAssocID="{17975F75-50C5-4B4C-92A3-CFEC4EEBAD89}" presName="descendantText" presStyleLbl="alignAcc1" presStyleIdx="7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169A42-EF76-48B1-BE8C-3899C0D42A7B}" type="pres">
      <dgm:prSet presAssocID="{38965C55-F0BC-442A-8462-4C05C750AA48}" presName="sp" presStyleCnt="0"/>
      <dgm:spPr/>
      <dgm:t>
        <a:bodyPr/>
        <a:lstStyle/>
        <a:p>
          <a:endParaRPr lang="zh-TW" altLang="en-US"/>
        </a:p>
      </dgm:t>
    </dgm:pt>
    <dgm:pt modelId="{5446BE6C-A1FE-426A-B522-1F6126F08CAF}" type="pres">
      <dgm:prSet presAssocID="{991227D1-73FE-4A39-8905-0625939101EF}" presName="composite" presStyleCnt="0"/>
      <dgm:spPr/>
      <dgm:t>
        <a:bodyPr/>
        <a:lstStyle/>
        <a:p>
          <a:endParaRPr lang="zh-TW" altLang="en-US"/>
        </a:p>
      </dgm:t>
    </dgm:pt>
    <dgm:pt modelId="{5546C86B-D9A7-4E0A-A189-F1A727C9808B}" type="pres">
      <dgm:prSet presAssocID="{991227D1-73FE-4A39-8905-0625939101EF}" presName="parentText" presStyleLbl="alignNode1" presStyleIdx="8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F11BF5-7261-43C8-A8AC-6952E56098D3}" type="pres">
      <dgm:prSet presAssocID="{991227D1-73FE-4A39-8905-0625939101EF}" presName="descendantText" presStyleLbl="alignAcc1" presStyleIdx="8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698984-8E4E-483A-947E-4651594594AB}" type="pres">
      <dgm:prSet presAssocID="{A735E711-0B3B-4B90-905F-8049FC493EF1}" presName="sp" presStyleCnt="0"/>
      <dgm:spPr/>
      <dgm:t>
        <a:bodyPr/>
        <a:lstStyle/>
        <a:p>
          <a:endParaRPr lang="zh-TW" altLang="en-US"/>
        </a:p>
      </dgm:t>
    </dgm:pt>
    <dgm:pt modelId="{5996D16B-538C-4FA0-B611-B5FAD5FB5F02}" type="pres">
      <dgm:prSet presAssocID="{EC7B00E6-3D09-4564-B21B-DF774BA70906}" presName="composite" presStyleCnt="0"/>
      <dgm:spPr/>
      <dgm:t>
        <a:bodyPr/>
        <a:lstStyle/>
        <a:p>
          <a:endParaRPr lang="zh-TW" altLang="en-US"/>
        </a:p>
      </dgm:t>
    </dgm:pt>
    <dgm:pt modelId="{D7D519D9-A09D-4AAE-9890-113011D006D1}" type="pres">
      <dgm:prSet presAssocID="{EC7B00E6-3D09-4564-B21B-DF774BA70906}" presName="parentText" presStyleLbl="alignNode1" presStyleIdx="9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91871E-772D-4429-ABA8-7B9896BEEDE1}" type="pres">
      <dgm:prSet presAssocID="{EC7B00E6-3D09-4564-B21B-DF774BA70906}" presName="descendantText" presStyleLbl="alignAcc1" presStyleIdx="9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9D821A-88B9-4192-8AA3-8E7D1D825F1E}" type="pres">
      <dgm:prSet presAssocID="{3240D032-8D96-436D-AA89-4DA0D401DB7C}" presName="sp" presStyleCnt="0"/>
      <dgm:spPr/>
      <dgm:t>
        <a:bodyPr/>
        <a:lstStyle/>
        <a:p>
          <a:endParaRPr lang="zh-TW" altLang="en-US"/>
        </a:p>
      </dgm:t>
    </dgm:pt>
    <dgm:pt modelId="{46E54903-F901-4155-B269-9ED75501D2BA}" type="pres">
      <dgm:prSet presAssocID="{A46279F7-2FA9-41F0-9D56-0B34560D6045}" presName="composite" presStyleCnt="0"/>
      <dgm:spPr/>
      <dgm:t>
        <a:bodyPr/>
        <a:lstStyle/>
        <a:p>
          <a:endParaRPr lang="zh-TW" altLang="en-US"/>
        </a:p>
      </dgm:t>
    </dgm:pt>
    <dgm:pt modelId="{09766053-4B3E-418E-AD10-0A2AB818D9D4}" type="pres">
      <dgm:prSet presAssocID="{A46279F7-2FA9-41F0-9D56-0B34560D6045}" presName="parentText" presStyleLbl="alignNode1" presStyleIdx="1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71107A-9C1D-4C96-B2FB-1A115932DC63}" type="pres">
      <dgm:prSet presAssocID="{A46279F7-2FA9-41F0-9D56-0B34560D6045}" presName="descendantText" presStyleLbl="alignAcc1" presStyleIdx="10" presStyleCnt="11" custLinFactNeighborX="-282" custLinFactNeighborY="128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548B831-0347-4499-9EE0-1EBE7C8F40A3}" srcId="{05CF98F0-CB4A-471E-BDEE-09CEB711CFA4}" destId="{E7594319-6AD4-4487-BDCC-90ACDF8B65A3}" srcOrd="2" destOrd="0" parTransId="{89682FAA-B579-4313-8645-3B2D3145A41E}" sibTransId="{D4ADBD80-D7A2-4620-8791-5CA3D42CB11E}"/>
    <dgm:cxn modelId="{848E4CF4-C163-4158-BD77-C91E05CF57B0}" srcId="{05CF98F0-CB4A-471E-BDEE-09CEB711CFA4}" destId="{1EAA99EB-3B4E-4E18-B833-233A234A51BC}" srcOrd="1" destOrd="0" parTransId="{41EB39D7-B1A0-4235-A4B7-B8654C3A5B3A}" sibTransId="{4216A80A-2CD4-445B-8B63-20A25331C3A9}"/>
    <dgm:cxn modelId="{5A784161-8348-4DB5-A176-533F7EE63219}" srcId="{A46279F7-2FA9-41F0-9D56-0B34560D6045}" destId="{03F749FB-8117-469B-9845-DE155B1A6B0E}" srcOrd="0" destOrd="0" parTransId="{BCF432A7-67B4-4D79-8DCD-53C7E2BEDA20}" sibTransId="{C23F0291-2302-4BF8-9E2D-AA79F15621AC}"/>
    <dgm:cxn modelId="{F20EBBE3-0726-448A-AE0C-3EEC52C44F67}" srcId="{05CF98F0-CB4A-471E-BDEE-09CEB711CFA4}" destId="{E13A12BE-D85A-44D8-9A1C-E8BF5F954A39}" srcOrd="4" destOrd="0" parTransId="{2621F846-7CFE-4827-AA11-BD7CBC2D936B}" sibTransId="{CE6D0688-2D7B-4B47-8A41-A82A9451BB53}"/>
    <dgm:cxn modelId="{1835E424-D753-492F-8CE4-F1AAB879B6FF}" srcId="{05CF98F0-CB4A-471E-BDEE-09CEB711CFA4}" destId="{991227D1-73FE-4A39-8905-0625939101EF}" srcOrd="8" destOrd="0" parTransId="{8ED3BD7C-5C79-49F6-BA5E-9C31D611BF4D}" sibTransId="{A735E711-0B3B-4B90-905F-8049FC493EF1}"/>
    <dgm:cxn modelId="{BAB7C3E9-B6F6-45F6-8713-2949F2C955D1}" srcId="{05CF98F0-CB4A-471E-BDEE-09CEB711CFA4}" destId="{DB124107-3C1B-4B36-8110-87F4E520BA68}" srcOrd="3" destOrd="0" parTransId="{80226150-BC12-49F8-A041-D09D31A21C1E}" sibTransId="{B961204F-11EA-43AF-9D3B-9952ED89F177}"/>
    <dgm:cxn modelId="{1145D8BC-F45E-4120-91BB-C7A810ED4F92}" type="presOf" srcId="{4B5D68EB-3970-40F9-B36E-B9418DBEB7B8}" destId="{30F42758-2145-4C01-8004-7075AD9ED78B}" srcOrd="0" destOrd="0" presId="urn:microsoft.com/office/officeart/2005/8/layout/chevron2"/>
    <dgm:cxn modelId="{0CFAF6B9-EF3D-47A3-AE18-43F263B853D7}" srcId="{6F8E74E6-9824-4693-8F50-59C80EE76E63}" destId="{5ED7E345-4C60-4B9E-BFB0-FAC92BA314D0}" srcOrd="1" destOrd="0" parTransId="{276F05E0-0948-48E7-BAAC-0B31E85E7D3C}" sibTransId="{D4A41628-2CBA-4C2F-B5D8-503BF7104681}"/>
    <dgm:cxn modelId="{FEC25F71-61AA-4664-9FE7-B50CD610DAE4}" type="presOf" srcId="{7E25BB60-0FD4-4A40-A4DB-E6901F18EF18}" destId="{00CA8994-0E79-4CAE-99E8-14BE228C71C1}" srcOrd="0" destOrd="0" presId="urn:microsoft.com/office/officeart/2005/8/layout/chevron2"/>
    <dgm:cxn modelId="{94F998D0-587E-4126-B746-3CC475678526}" type="presOf" srcId="{76EF421F-08C4-4910-BB73-8AFB39AF287B}" destId="{D191871E-772D-4429-ABA8-7B9896BEEDE1}" srcOrd="0" destOrd="0" presId="urn:microsoft.com/office/officeart/2005/8/layout/chevron2"/>
    <dgm:cxn modelId="{AA1DD0BC-92BE-427D-86C0-078B210FB9C8}" type="presOf" srcId="{1EAA99EB-3B4E-4E18-B833-233A234A51BC}" destId="{EBE4FC90-7917-49B8-8EAB-F0159165FD5C}" srcOrd="0" destOrd="0" presId="urn:microsoft.com/office/officeart/2005/8/layout/chevron2"/>
    <dgm:cxn modelId="{A881C325-F8FF-4347-87EA-EBD36659611B}" srcId="{05CF98F0-CB4A-471E-BDEE-09CEB711CFA4}" destId="{EC7B00E6-3D09-4564-B21B-DF774BA70906}" srcOrd="9" destOrd="0" parTransId="{1B1FF3D6-E3EF-437B-AFBB-4F5C926A0204}" sibTransId="{3240D032-8D96-436D-AA89-4DA0D401DB7C}"/>
    <dgm:cxn modelId="{E4D11F97-A436-4FE5-A5EC-0C2B467828E2}" type="presOf" srcId="{D073AB67-0026-4A9A-912C-D17BAEC33DC3}" destId="{04FD80BD-57BE-4D5D-B9D7-847B762E1E68}" srcOrd="0" destOrd="0" presId="urn:microsoft.com/office/officeart/2005/8/layout/chevron2"/>
    <dgm:cxn modelId="{E8D5BA65-9A10-4DFD-8C32-003CE8D0E051}" type="presOf" srcId="{E13A12BE-D85A-44D8-9A1C-E8BF5F954A39}" destId="{5C457968-CC3B-4B27-A70D-337681B70057}" srcOrd="0" destOrd="0" presId="urn:microsoft.com/office/officeart/2005/8/layout/chevron2"/>
    <dgm:cxn modelId="{F165EDBF-F078-45E7-A35A-695F867466A7}" srcId="{10CF5719-1661-4862-81A8-96C3B073231F}" destId="{D073AB67-0026-4A9A-912C-D17BAEC33DC3}" srcOrd="0" destOrd="0" parTransId="{BFC0D5A8-1B31-46E5-A690-7E18207F370C}" sibTransId="{09292398-4F13-450D-9C1B-96C4DF8A4519}"/>
    <dgm:cxn modelId="{8D4FDD01-3016-4E80-BAC0-5E71AE9FA0BA}" srcId="{EC7B00E6-3D09-4564-B21B-DF774BA70906}" destId="{76EF421F-08C4-4910-BB73-8AFB39AF287B}" srcOrd="0" destOrd="0" parTransId="{DFD56367-BE2B-4D4B-8FA3-FEA285A0C004}" sibTransId="{B65C1620-8CB7-4CAF-958E-7DA8EFD4D804}"/>
    <dgm:cxn modelId="{36A7E0B4-3D92-46A9-BDDD-575552A2310C}" srcId="{1EAA99EB-3B4E-4E18-B833-233A234A51BC}" destId="{B527AE12-01CF-42D2-8C93-FC5F4479C249}" srcOrd="0" destOrd="0" parTransId="{5BEEC55B-64F9-4E66-9C4E-B271CF1602C9}" sibTransId="{7A3DBB12-6AAF-4B38-9747-7AEE06617CE2}"/>
    <dgm:cxn modelId="{D584034D-4AEA-48B9-9D80-E47539A56D2C}" srcId="{6F8E74E6-9824-4693-8F50-59C80EE76E63}" destId="{15F2F3CE-640C-4FB6-BFAB-3814F6A703FF}" srcOrd="0" destOrd="0" parTransId="{411D0A85-51EC-408B-B039-AE00BF85C0FD}" sibTransId="{FF3BFD93-0F55-4EDE-9A25-CA32F26EFFE2}"/>
    <dgm:cxn modelId="{827DBBA8-69C8-4930-AD95-4E594C1B47E8}" srcId="{991227D1-73FE-4A39-8905-0625939101EF}" destId="{AA4B5B07-3035-4216-8709-B932CE959964}" srcOrd="0" destOrd="0" parTransId="{1D58EA43-A3CB-4D0C-AD77-47F519337492}" sibTransId="{22162799-1949-4670-996F-7B53CD8AEED4}"/>
    <dgm:cxn modelId="{4200B169-1F3B-4EA3-A2A4-E51008E20DBC}" type="presOf" srcId="{E7594319-6AD4-4487-BDCC-90ACDF8B65A3}" destId="{7A8F38B8-C698-4856-8D51-00DAD11737E9}" srcOrd="0" destOrd="0" presId="urn:microsoft.com/office/officeart/2005/8/layout/chevron2"/>
    <dgm:cxn modelId="{ADA4F292-AC42-486E-A936-56EBE82ABE06}" srcId="{05CF98F0-CB4A-471E-BDEE-09CEB711CFA4}" destId="{17975F75-50C5-4B4C-92A3-CFEC4EEBAD89}" srcOrd="7" destOrd="0" parTransId="{82B12E57-F05B-40D3-A387-1EA5EC4637E7}" sibTransId="{38965C55-F0BC-442A-8462-4C05C750AA48}"/>
    <dgm:cxn modelId="{C5D726CD-B8A7-474B-93BB-CF11CE13A906}" type="presOf" srcId="{D0006F69-1F8C-4535-80A8-9BA6351496BC}" destId="{0CE8EDA8-4618-4E89-B677-D85EF21CA516}" srcOrd="0" destOrd="1" presId="urn:microsoft.com/office/officeart/2005/8/layout/chevron2"/>
    <dgm:cxn modelId="{22E9568C-6370-489A-80A3-C3E47BC03DD0}" type="presOf" srcId="{DB124107-3C1B-4B36-8110-87F4E520BA68}" destId="{50E5945F-7E96-407F-BD9B-27924BFAA814}" srcOrd="0" destOrd="0" presId="urn:microsoft.com/office/officeart/2005/8/layout/chevron2"/>
    <dgm:cxn modelId="{00460E9D-7B9C-4485-A018-C28C030E8CBB}" type="presOf" srcId="{B527AE12-01CF-42D2-8C93-FC5F4479C249}" destId="{0CE8EDA8-4618-4E89-B677-D85EF21CA516}" srcOrd="0" destOrd="0" presId="urn:microsoft.com/office/officeart/2005/8/layout/chevron2"/>
    <dgm:cxn modelId="{51C7D022-282E-4CD3-8AEB-0B8C430F726B}" type="presOf" srcId="{991227D1-73FE-4A39-8905-0625939101EF}" destId="{5546C86B-D9A7-4E0A-A189-F1A727C9808B}" srcOrd="0" destOrd="0" presId="urn:microsoft.com/office/officeart/2005/8/layout/chevron2"/>
    <dgm:cxn modelId="{67E19378-D994-4E84-9B7A-E53C44CD1606}" type="presOf" srcId="{3CCC7DB2-D2B1-45D2-9DC9-DFC107457859}" destId="{DC3921C8-9440-49DC-934A-F06275365F55}" srcOrd="0" destOrd="0" presId="urn:microsoft.com/office/officeart/2005/8/layout/chevron2"/>
    <dgm:cxn modelId="{D3BDE292-25E4-4949-A3DF-55501A588BCE}" type="presOf" srcId="{A46279F7-2FA9-41F0-9D56-0B34560D6045}" destId="{09766053-4B3E-418E-AD10-0A2AB818D9D4}" srcOrd="0" destOrd="0" presId="urn:microsoft.com/office/officeart/2005/8/layout/chevron2"/>
    <dgm:cxn modelId="{11315BB6-53B8-4C3B-B996-73C84EFD1F60}" type="presOf" srcId="{0BF5F249-A28D-4052-8F60-D61907E09F3C}" destId="{E0292E25-69A4-4CC8-9EAC-F41DF9E8CFAA}" srcOrd="0" destOrd="0" presId="urn:microsoft.com/office/officeart/2005/8/layout/chevron2"/>
    <dgm:cxn modelId="{D3054843-E45A-4D19-8C3F-7E13CD0E9FBF}" srcId="{05CF98F0-CB4A-471E-BDEE-09CEB711CFA4}" destId="{A46279F7-2FA9-41F0-9D56-0B34560D6045}" srcOrd="10" destOrd="0" parTransId="{52864B9D-57AE-4202-AF3D-C8A349BE1E87}" sibTransId="{CE39A298-05F3-4A5A-832F-25091F4A4B78}"/>
    <dgm:cxn modelId="{49DF44A8-99AF-43C0-99FA-3364F48E3FAC}" srcId="{17975F75-50C5-4B4C-92A3-CFEC4EEBAD89}" destId="{3CCC7DB2-D2B1-45D2-9DC9-DFC107457859}" srcOrd="0" destOrd="0" parTransId="{14DAE8AB-F45D-4E6E-B7E9-E22D7F1B001E}" sibTransId="{62705382-6A25-449D-B8E0-13E424677E09}"/>
    <dgm:cxn modelId="{204C4ABE-B1CE-4D37-9A86-1A6DC8532104}" type="presOf" srcId="{5ED7E345-4C60-4B9E-BFB0-FAC92BA314D0}" destId="{32DCFBCB-49A6-4D0C-9EF6-53772D2D44AE}" srcOrd="0" destOrd="1" presId="urn:microsoft.com/office/officeart/2005/8/layout/chevron2"/>
    <dgm:cxn modelId="{D1F002A3-1CD1-4689-980E-67BEEEA83037}" type="presOf" srcId="{15F2F3CE-640C-4FB6-BFAB-3814F6A703FF}" destId="{32DCFBCB-49A6-4D0C-9EF6-53772D2D44AE}" srcOrd="0" destOrd="0" presId="urn:microsoft.com/office/officeart/2005/8/layout/chevron2"/>
    <dgm:cxn modelId="{34EB72A3-3F6D-4C98-960B-B6D42A2B9E13}" type="presOf" srcId="{05CF98F0-CB4A-471E-BDEE-09CEB711CFA4}" destId="{83108CC7-2E32-49DC-9F4E-3BB3FABF2C6C}" srcOrd="0" destOrd="0" presId="urn:microsoft.com/office/officeart/2005/8/layout/chevron2"/>
    <dgm:cxn modelId="{E8BE2CFA-8AD4-4EF7-9F45-B7BC70C627C2}" type="presOf" srcId="{03F749FB-8117-469B-9845-DE155B1A6B0E}" destId="{A571107A-9C1D-4C96-B2FB-1A115932DC63}" srcOrd="0" destOrd="0" presId="urn:microsoft.com/office/officeart/2005/8/layout/chevron2"/>
    <dgm:cxn modelId="{FD73085E-A7EA-4352-BD6D-5A31366A6808}" srcId="{D984AC5C-1482-4F18-93BA-4A7F03B0C50A}" destId="{4B5D68EB-3970-40F9-B36E-B9418DBEB7B8}" srcOrd="0" destOrd="0" parTransId="{81A0F86C-1865-4F9A-919A-1154D337FA81}" sibTransId="{6295E4D2-FF0F-4761-84A9-582D99E5D4F5}"/>
    <dgm:cxn modelId="{C20EAD2B-A024-4BAC-AD20-D2653587E6B9}" type="presOf" srcId="{10CF5719-1661-4862-81A8-96C3B073231F}" destId="{8F0E8865-EAF9-4296-8455-C4D210D2AB50}" srcOrd="0" destOrd="0" presId="urn:microsoft.com/office/officeart/2005/8/layout/chevron2"/>
    <dgm:cxn modelId="{92828476-0454-4BD1-B0C0-51442C035E4F}" srcId="{05CF98F0-CB4A-471E-BDEE-09CEB711CFA4}" destId="{10CF5719-1661-4862-81A8-96C3B073231F}" srcOrd="5" destOrd="0" parTransId="{524E7315-D712-42D0-AFDF-775B1EABBBC6}" sibTransId="{01D9155C-B9C3-463F-AD60-154E48EC907C}"/>
    <dgm:cxn modelId="{A91F3DCC-7906-4A05-A725-D1087C9157E2}" srcId="{1EAA99EB-3B4E-4E18-B833-233A234A51BC}" destId="{D0006F69-1F8C-4535-80A8-9BA6351496BC}" srcOrd="1" destOrd="0" parTransId="{9EED7FA7-EB0B-45C0-BC60-B5FC44139F60}" sibTransId="{FD8EE528-4D14-42A8-88CE-1A55D2259120}"/>
    <dgm:cxn modelId="{4A2BA8D6-D2B2-4685-BB32-3D270D7BE53B}" type="presOf" srcId="{6F8E74E6-9824-4693-8F50-59C80EE76E63}" destId="{64FC6F36-F6FF-44E2-96F7-8F9066E156C7}" srcOrd="0" destOrd="0" presId="urn:microsoft.com/office/officeart/2005/8/layout/chevron2"/>
    <dgm:cxn modelId="{DD14AB7C-DB9F-4EF8-BBF1-480CDCEA4AF7}" srcId="{E13A12BE-D85A-44D8-9A1C-E8BF5F954A39}" destId="{7E25BB60-0FD4-4A40-A4DB-E6901F18EF18}" srcOrd="0" destOrd="0" parTransId="{670A5681-7AEC-421A-BF15-73086C224C73}" sibTransId="{497C9528-0837-46D6-8FC3-FD153DE200CA}"/>
    <dgm:cxn modelId="{C1D2BA5A-CD0B-4564-AC7A-2DB1C3B15049}" type="presOf" srcId="{1B46FE38-C770-45B4-988D-42C65F81DCAE}" destId="{EC7C954C-0385-419C-9D4B-245249E2E401}" srcOrd="0" destOrd="0" presId="urn:microsoft.com/office/officeart/2005/8/layout/chevron2"/>
    <dgm:cxn modelId="{69025099-10E7-4A3D-B718-10824668AE82}" srcId="{DB124107-3C1B-4B36-8110-87F4E520BA68}" destId="{1B46FE38-C770-45B4-988D-42C65F81DCAE}" srcOrd="0" destOrd="0" parTransId="{C13C967E-1A01-4E10-A96C-31FCFBEBE834}" sibTransId="{AF9AE070-F31F-4042-BA80-594E3693EC82}"/>
    <dgm:cxn modelId="{5BD15382-9187-459F-8371-99CDE6346940}" srcId="{05CF98F0-CB4A-471E-BDEE-09CEB711CFA4}" destId="{6F8E74E6-9824-4693-8F50-59C80EE76E63}" srcOrd="0" destOrd="0" parTransId="{98ED40BC-1FBC-4B09-982F-835B2B6A09CB}" sibTransId="{2738DA08-0154-4893-B2E7-443C5AE208A6}"/>
    <dgm:cxn modelId="{11B0A8C3-6133-454B-9497-8175ACA942CE}" type="presOf" srcId="{EC7B00E6-3D09-4564-B21B-DF774BA70906}" destId="{D7D519D9-A09D-4AAE-9890-113011D006D1}" srcOrd="0" destOrd="0" presId="urn:microsoft.com/office/officeart/2005/8/layout/chevron2"/>
    <dgm:cxn modelId="{5E19C75C-2568-4AAB-8BB0-830F78EB0532}" type="presOf" srcId="{D984AC5C-1482-4F18-93BA-4A7F03B0C50A}" destId="{8D9B4A3C-3328-439B-AE16-5B4035FAE8A3}" srcOrd="0" destOrd="0" presId="urn:microsoft.com/office/officeart/2005/8/layout/chevron2"/>
    <dgm:cxn modelId="{8014422D-3615-45F5-958A-6A2A30E25BBC}" srcId="{05CF98F0-CB4A-471E-BDEE-09CEB711CFA4}" destId="{D984AC5C-1482-4F18-93BA-4A7F03B0C50A}" srcOrd="6" destOrd="0" parTransId="{603211D6-1325-41F7-9E9A-361C7393C73F}" sibTransId="{D490E570-95E1-45DC-AC48-E1A42DBDA3AE}"/>
    <dgm:cxn modelId="{E2051545-529D-47CF-B7B6-8B61DF149E10}" type="presOf" srcId="{17975F75-50C5-4B4C-92A3-CFEC4EEBAD89}" destId="{44D5D2CA-BB74-4367-918D-02F5E8101EA6}" srcOrd="0" destOrd="0" presId="urn:microsoft.com/office/officeart/2005/8/layout/chevron2"/>
    <dgm:cxn modelId="{8830DE7C-597D-4D66-8D28-1A6FCF21CED1}" srcId="{E7594319-6AD4-4487-BDCC-90ACDF8B65A3}" destId="{0BF5F249-A28D-4052-8F60-D61907E09F3C}" srcOrd="0" destOrd="0" parTransId="{628EF5D3-C98D-43EF-9350-AE7A2CDBBFB1}" sibTransId="{7EC4A316-9AEB-42EF-BCEC-1E4208C6D96D}"/>
    <dgm:cxn modelId="{E9767099-CAE5-4A91-9732-BBA198028BA0}" type="presOf" srcId="{AA4B5B07-3035-4216-8709-B932CE959964}" destId="{69F11BF5-7261-43C8-A8AC-6952E56098D3}" srcOrd="0" destOrd="0" presId="urn:microsoft.com/office/officeart/2005/8/layout/chevron2"/>
    <dgm:cxn modelId="{A0B2FE4E-E93C-4740-8C76-CB7032D72303}" type="presParOf" srcId="{83108CC7-2E32-49DC-9F4E-3BB3FABF2C6C}" destId="{409C3E35-6AB6-43D6-B0DC-2BF136AC1BF3}" srcOrd="0" destOrd="0" presId="urn:microsoft.com/office/officeart/2005/8/layout/chevron2"/>
    <dgm:cxn modelId="{B1401EF6-AEAA-4D13-A276-0A789C61444C}" type="presParOf" srcId="{409C3E35-6AB6-43D6-B0DC-2BF136AC1BF3}" destId="{64FC6F36-F6FF-44E2-96F7-8F9066E156C7}" srcOrd="0" destOrd="0" presId="urn:microsoft.com/office/officeart/2005/8/layout/chevron2"/>
    <dgm:cxn modelId="{1D0B39F6-4010-4219-A4C6-9A8D94471AB9}" type="presParOf" srcId="{409C3E35-6AB6-43D6-B0DC-2BF136AC1BF3}" destId="{32DCFBCB-49A6-4D0C-9EF6-53772D2D44AE}" srcOrd="1" destOrd="0" presId="urn:microsoft.com/office/officeart/2005/8/layout/chevron2"/>
    <dgm:cxn modelId="{C737CBA5-9932-4411-95BD-3ED5E710ADB0}" type="presParOf" srcId="{83108CC7-2E32-49DC-9F4E-3BB3FABF2C6C}" destId="{7E7F9C17-37C3-450A-AEBC-98F047315E22}" srcOrd="1" destOrd="0" presId="urn:microsoft.com/office/officeart/2005/8/layout/chevron2"/>
    <dgm:cxn modelId="{27831845-1257-431D-BED1-D25EB741FFEF}" type="presParOf" srcId="{83108CC7-2E32-49DC-9F4E-3BB3FABF2C6C}" destId="{A780F031-3A8B-4418-9265-16C5F267E06B}" srcOrd="2" destOrd="0" presId="urn:microsoft.com/office/officeart/2005/8/layout/chevron2"/>
    <dgm:cxn modelId="{68618401-9FFB-4276-84A3-715271B4EFE6}" type="presParOf" srcId="{A780F031-3A8B-4418-9265-16C5F267E06B}" destId="{EBE4FC90-7917-49B8-8EAB-F0159165FD5C}" srcOrd="0" destOrd="0" presId="urn:microsoft.com/office/officeart/2005/8/layout/chevron2"/>
    <dgm:cxn modelId="{A316F371-E8C5-4661-A597-7F6FB80AB97A}" type="presParOf" srcId="{A780F031-3A8B-4418-9265-16C5F267E06B}" destId="{0CE8EDA8-4618-4E89-B677-D85EF21CA516}" srcOrd="1" destOrd="0" presId="urn:microsoft.com/office/officeart/2005/8/layout/chevron2"/>
    <dgm:cxn modelId="{5945A64D-660D-4A99-90B4-BF065C2E6629}" type="presParOf" srcId="{83108CC7-2E32-49DC-9F4E-3BB3FABF2C6C}" destId="{692DF815-BF5C-41DF-94B2-32BE9FC7EF37}" srcOrd="3" destOrd="0" presId="urn:microsoft.com/office/officeart/2005/8/layout/chevron2"/>
    <dgm:cxn modelId="{E68E3CFB-7E19-466D-AD20-56691EA8B6D3}" type="presParOf" srcId="{83108CC7-2E32-49DC-9F4E-3BB3FABF2C6C}" destId="{E3A32045-EFE8-45C3-9C1E-EF1C6E073200}" srcOrd="4" destOrd="0" presId="urn:microsoft.com/office/officeart/2005/8/layout/chevron2"/>
    <dgm:cxn modelId="{6254B0A1-7FBF-402D-9652-3DF3FD8C47AB}" type="presParOf" srcId="{E3A32045-EFE8-45C3-9C1E-EF1C6E073200}" destId="{7A8F38B8-C698-4856-8D51-00DAD11737E9}" srcOrd="0" destOrd="0" presId="urn:microsoft.com/office/officeart/2005/8/layout/chevron2"/>
    <dgm:cxn modelId="{5181A2C2-E648-430B-87D4-85A8806D7000}" type="presParOf" srcId="{E3A32045-EFE8-45C3-9C1E-EF1C6E073200}" destId="{E0292E25-69A4-4CC8-9EAC-F41DF9E8CFAA}" srcOrd="1" destOrd="0" presId="urn:microsoft.com/office/officeart/2005/8/layout/chevron2"/>
    <dgm:cxn modelId="{EC5DCA5E-387C-45C3-8E69-6503FB7899AD}" type="presParOf" srcId="{83108CC7-2E32-49DC-9F4E-3BB3FABF2C6C}" destId="{CB4E41FB-76E9-4FB5-8981-5029EBBFEC7B}" srcOrd="5" destOrd="0" presId="urn:microsoft.com/office/officeart/2005/8/layout/chevron2"/>
    <dgm:cxn modelId="{2E0BF93F-A2EE-4C32-9BA2-A0E0F7C6BEA3}" type="presParOf" srcId="{83108CC7-2E32-49DC-9F4E-3BB3FABF2C6C}" destId="{DB0394E2-6E1D-4706-ABE4-2F65FF18B9EF}" srcOrd="6" destOrd="0" presId="urn:microsoft.com/office/officeart/2005/8/layout/chevron2"/>
    <dgm:cxn modelId="{9C663D8E-97B4-40CC-996F-42B75BE5A386}" type="presParOf" srcId="{DB0394E2-6E1D-4706-ABE4-2F65FF18B9EF}" destId="{50E5945F-7E96-407F-BD9B-27924BFAA814}" srcOrd="0" destOrd="0" presId="urn:microsoft.com/office/officeart/2005/8/layout/chevron2"/>
    <dgm:cxn modelId="{54BDC254-3FEB-4059-9206-492FD822E148}" type="presParOf" srcId="{DB0394E2-6E1D-4706-ABE4-2F65FF18B9EF}" destId="{EC7C954C-0385-419C-9D4B-245249E2E401}" srcOrd="1" destOrd="0" presId="urn:microsoft.com/office/officeart/2005/8/layout/chevron2"/>
    <dgm:cxn modelId="{C0ABF914-5980-42A1-8CFD-241CF0C4170F}" type="presParOf" srcId="{83108CC7-2E32-49DC-9F4E-3BB3FABF2C6C}" destId="{6730B916-DB49-4ADB-AFED-375D90F23CFD}" srcOrd="7" destOrd="0" presId="urn:microsoft.com/office/officeart/2005/8/layout/chevron2"/>
    <dgm:cxn modelId="{089BD9D8-36D8-47B7-BD24-065F17270043}" type="presParOf" srcId="{83108CC7-2E32-49DC-9F4E-3BB3FABF2C6C}" destId="{250AD5A4-6E63-47FE-AE86-8615DE907239}" srcOrd="8" destOrd="0" presId="urn:microsoft.com/office/officeart/2005/8/layout/chevron2"/>
    <dgm:cxn modelId="{9A874B04-B5B2-4B4D-8A67-E8A74D28C87A}" type="presParOf" srcId="{250AD5A4-6E63-47FE-AE86-8615DE907239}" destId="{5C457968-CC3B-4B27-A70D-337681B70057}" srcOrd="0" destOrd="0" presId="urn:microsoft.com/office/officeart/2005/8/layout/chevron2"/>
    <dgm:cxn modelId="{90630F57-F99B-4B62-8784-36B43A0E8896}" type="presParOf" srcId="{250AD5A4-6E63-47FE-AE86-8615DE907239}" destId="{00CA8994-0E79-4CAE-99E8-14BE228C71C1}" srcOrd="1" destOrd="0" presId="urn:microsoft.com/office/officeart/2005/8/layout/chevron2"/>
    <dgm:cxn modelId="{4FC16E64-4370-4B39-9A84-5D21588E67F7}" type="presParOf" srcId="{83108CC7-2E32-49DC-9F4E-3BB3FABF2C6C}" destId="{5A0DA97E-F32C-442F-BE6E-BB8F38940BF2}" srcOrd="9" destOrd="0" presId="urn:microsoft.com/office/officeart/2005/8/layout/chevron2"/>
    <dgm:cxn modelId="{2E9F2F21-554F-49D4-99A0-B2653EA93F06}" type="presParOf" srcId="{83108CC7-2E32-49DC-9F4E-3BB3FABF2C6C}" destId="{3CA2FE10-1A51-4964-80BD-BD7302FF4179}" srcOrd="10" destOrd="0" presId="urn:microsoft.com/office/officeart/2005/8/layout/chevron2"/>
    <dgm:cxn modelId="{2616D48C-FD72-424C-B213-5C6C672D9BBB}" type="presParOf" srcId="{3CA2FE10-1A51-4964-80BD-BD7302FF4179}" destId="{8F0E8865-EAF9-4296-8455-C4D210D2AB50}" srcOrd="0" destOrd="0" presId="urn:microsoft.com/office/officeart/2005/8/layout/chevron2"/>
    <dgm:cxn modelId="{53EACFF7-43A2-4E48-87C2-1D4F15414B95}" type="presParOf" srcId="{3CA2FE10-1A51-4964-80BD-BD7302FF4179}" destId="{04FD80BD-57BE-4D5D-B9D7-847B762E1E68}" srcOrd="1" destOrd="0" presId="urn:microsoft.com/office/officeart/2005/8/layout/chevron2"/>
    <dgm:cxn modelId="{8545BE52-6EB1-4441-9FAF-CE766D868B4E}" type="presParOf" srcId="{83108CC7-2E32-49DC-9F4E-3BB3FABF2C6C}" destId="{5DEBED5B-582A-48AA-A93E-565338746693}" srcOrd="11" destOrd="0" presId="urn:microsoft.com/office/officeart/2005/8/layout/chevron2"/>
    <dgm:cxn modelId="{1D569DF1-8CA9-4694-9CB8-4EE8FCDA43EF}" type="presParOf" srcId="{83108CC7-2E32-49DC-9F4E-3BB3FABF2C6C}" destId="{16C69ABA-BAC2-4795-91B7-D4CF84EBB8F6}" srcOrd="12" destOrd="0" presId="urn:microsoft.com/office/officeart/2005/8/layout/chevron2"/>
    <dgm:cxn modelId="{FE1C50A9-D8EC-4860-AB2A-21DF9B58DEA3}" type="presParOf" srcId="{16C69ABA-BAC2-4795-91B7-D4CF84EBB8F6}" destId="{8D9B4A3C-3328-439B-AE16-5B4035FAE8A3}" srcOrd="0" destOrd="0" presId="urn:microsoft.com/office/officeart/2005/8/layout/chevron2"/>
    <dgm:cxn modelId="{CAC49D18-CC49-4300-96D9-C78244D08ABB}" type="presParOf" srcId="{16C69ABA-BAC2-4795-91B7-D4CF84EBB8F6}" destId="{30F42758-2145-4C01-8004-7075AD9ED78B}" srcOrd="1" destOrd="0" presId="urn:microsoft.com/office/officeart/2005/8/layout/chevron2"/>
    <dgm:cxn modelId="{DC05667B-7D38-48D5-A0F2-E361A13425BF}" type="presParOf" srcId="{83108CC7-2E32-49DC-9F4E-3BB3FABF2C6C}" destId="{EC6A0F5C-B133-4D83-A2DF-D5AB240C8C2F}" srcOrd="13" destOrd="0" presId="urn:microsoft.com/office/officeart/2005/8/layout/chevron2"/>
    <dgm:cxn modelId="{7CC67189-1B0C-410F-994E-0912E43971CD}" type="presParOf" srcId="{83108CC7-2E32-49DC-9F4E-3BB3FABF2C6C}" destId="{2DE65114-A24D-429C-8C05-9597F8360FFD}" srcOrd="14" destOrd="0" presId="urn:microsoft.com/office/officeart/2005/8/layout/chevron2"/>
    <dgm:cxn modelId="{A7ED5900-7017-4EBF-89ED-383717FC65C9}" type="presParOf" srcId="{2DE65114-A24D-429C-8C05-9597F8360FFD}" destId="{44D5D2CA-BB74-4367-918D-02F5E8101EA6}" srcOrd="0" destOrd="0" presId="urn:microsoft.com/office/officeart/2005/8/layout/chevron2"/>
    <dgm:cxn modelId="{00BC7B8A-C0F7-4DDA-A091-9EEB5136B7C7}" type="presParOf" srcId="{2DE65114-A24D-429C-8C05-9597F8360FFD}" destId="{DC3921C8-9440-49DC-934A-F06275365F55}" srcOrd="1" destOrd="0" presId="urn:microsoft.com/office/officeart/2005/8/layout/chevron2"/>
    <dgm:cxn modelId="{A9F2BC93-1A02-4CF6-8A35-9DF33A7C8014}" type="presParOf" srcId="{83108CC7-2E32-49DC-9F4E-3BB3FABF2C6C}" destId="{DF169A42-EF76-48B1-BE8C-3899C0D42A7B}" srcOrd="15" destOrd="0" presId="urn:microsoft.com/office/officeart/2005/8/layout/chevron2"/>
    <dgm:cxn modelId="{03C9C407-D8D9-4D46-83BE-B25F972F675B}" type="presParOf" srcId="{83108CC7-2E32-49DC-9F4E-3BB3FABF2C6C}" destId="{5446BE6C-A1FE-426A-B522-1F6126F08CAF}" srcOrd="16" destOrd="0" presId="urn:microsoft.com/office/officeart/2005/8/layout/chevron2"/>
    <dgm:cxn modelId="{5FDC2DC5-B411-4C53-91E1-935BBDC92FEC}" type="presParOf" srcId="{5446BE6C-A1FE-426A-B522-1F6126F08CAF}" destId="{5546C86B-D9A7-4E0A-A189-F1A727C9808B}" srcOrd="0" destOrd="0" presId="urn:microsoft.com/office/officeart/2005/8/layout/chevron2"/>
    <dgm:cxn modelId="{895353FC-298E-462C-A63E-6BC24530B7C3}" type="presParOf" srcId="{5446BE6C-A1FE-426A-B522-1F6126F08CAF}" destId="{69F11BF5-7261-43C8-A8AC-6952E56098D3}" srcOrd="1" destOrd="0" presId="urn:microsoft.com/office/officeart/2005/8/layout/chevron2"/>
    <dgm:cxn modelId="{00DCA6A0-941B-4F46-8E24-9FCE7A3D8658}" type="presParOf" srcId="{83108CC7-2E32-49DC-9F4E-3BB3FABF2C6C}" destId="{FC698984-8E4E-483A-947E-4651594594AB}" srcOrd="17" destOrd="0" presId="urn:microsoft.com/office/officeart/2005/8/layout/chevron2"/>
    <dgm:cxn modelId="{58EE0E29-6B58-4B7C-AC00-9BDC6D308253}" type="presParOf" srcId="{83108CC7-2E32-49DC-9F4E-3BB3FABF2C6C}" destId="{5996D16B-538C-4FA0-B611-B5FAD5FB5F02}" srcOrd="18" destOrd="0" presId="urn:microsoft.com/office/officeart/2005/8/layout/chevron2"/>
    <dgm:cxn modelId="{C326DB8D-2550-4510-8168-C5F10C638F12}" type="presParOf" srcId="{5996D16B-538C-4FA0-B611-B5FAD5FB5F02}" destId="{D7D519D9-A09D-4AAE-9890-113011D006D1}" srcOrd="0" destOrd="0" presId="urn:microsoft.com/office/officeart/2005/8/layout/chevron2"/>
    <dgm:cxn modelId="{35AED034-E6C9-4D1B-B0A3-8D41AFEF101A}" type="presParOf" srcId="{5996D16B-538C-4FA0-B611-B5FAD5FB5F02}" destId="{D191871E-772D-4429-ABA8-7B9896BEEDE1}" srcOrd="1" destOrd="0" presId="urn:microsoft.com/office/officeart/2005/8/layout/chevron2"/>
    <dgm:cxn modelId="{A617AE20-CC27-4B87-A69A-BC45660BFFF2}" type="presParOf" srcId="{83108CC7-2E32-49DC-9F4E-3BB3FABF2C6C}" destId="{EB9D821A-88B9-4192-8AA3-8E7D1D825F1E}" srcOrd="19" destOrd="0" presId="urn:microsoft.com/office/officeart/2005/8/layout/chevron2"/>
    <dgm:cxn modelId="{82F7518F-C389-433C-9E18-1A90D39F6D37}" type="presParOf" srcId="{83108CC7-2E32-49DC-9F4E-3BB3FABF2C6C}" destId="{46E54903-F901-4155-B269-9ED75501D2BA}" srcOrd="20" destOrd="0" presId="urn:microsoft.com/office/officeart/2005/8/layout/chevron2"/>
    <dgm:cxn modelId="{15412C72-886B-45C5-B007-D527E4D4A39F}" type="presParOf" srcId="{46E54903-F901-4155-B269-9ED75501D2BA}" destId="{09766053-4B3E-418E-AD10-0A2AB818D9D4}" srcOrd="0" destOrd="0" presId="urn:microsoft.com/office/officeart/2005/8/layout/chevron2"/>
    <dgm:cxn modelId="{0093BF2F-9C61-4FC5-A91B-C157A727F665}" type="presParOf" srcId="{46E54903-F901-4155-B269-9ED75501D2BA}" destId="{A571107A-9C1D-4C96-B2FB-1A115932DC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FC6F36-F6FF-44E2-96F7-8F9066E156C7}">
      <dsp:nvSpPr>
        <dsp:cNvPr id="0" name=""/>
        <dsp:cNvSpPr/>
      </dsp:nvSpPr>
      <dsp:spPr>
        <a:xfrm rot="5400000">
          <a:off x="-77863" y="83326"/>
          <a:ext cx="519089" cy="3633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>
              <a:latin typeface="Times New Roman" pitchFamily="18" charset="0"/>
            </a:rPr>
            <a:t>1</a:t>
          </a:r>
          <a:endParaRPr lang="zh-TW" altLang="en-US" sz="1400" b="1" kern="1200" dirty="0">
            <a:latin typeface="Times New Roman" pitchFamily="18" charset="0"/>
          </a:endParaRPr>
        </a:p>
      </dsp:txBody>
      <dsp:txXfrm rot="5400000">
        <a:off x="-77863" y="83326"/>
        <a:ext cx="519089" cy="363362"/>
      </dsp:txXfrm>
    </dsp:sp>
    <dsp:sp modelId="{32DCFBCB-49A6-4D0C-9EF6-53772D2D44AE}">
      <dsp:nvSpPr>
        <dsp:cNvPr id="0" name=""/>
        <dsp:cNvSpPr/>
      </dsp:nvSpPr>
      <dsp:spPr>
        <a:xfrm rot="5400000">
          <a:off x="4009332" y="-3640507"/>
          <a:ext cx="337585" cy="76295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zh-TW" sz="1200" b="1" kern="1200" dirty="0" smtClean="0">
              <a:latin typeface="Times New Roman" pitchFamily="18" charset="0"/>
              <a:cs typeface="Times New Roman" pitchFamily="18" charset="0"/>
            </a:rPr>
            <a:t>Casino Control Act passed by Congress .  </a:t>
          </a:r>
          <a:endParaRPr lang="zh-TW" altLang="en-US" sz="1200" b="1" kern="1200" dirty="0">
            <a:latin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zh-TW" sz="1200" b="1" kern="1200" dirty="0" smtClean="0">
              <a:latin typeface="Times New Roman" pitchFamily="18" charset="0"/>
            </a:rPr>
            <a:t>IR Regulation passed by the Executive Yuan.</a:t>
          </a:r>
          <a:endParaRPr lang="zh-TW" altLang="en-US" sz="1200" b="1" kern="1200" dirty="0">
            <a:latin typeface="Times New Roman" pitchFamily="18" charset="0"/>
          </a:endParaRPr>
        </a:p>
      </dsp:txBody>
      <dsp:txXfrm rot="5400000">
        <a:off x="4009332" y="-3640507"/>
        <a:ext cx="337585" cy="7629525"/>
      </dsp:txXfrm>
    </dsp:sp>
    <dsp:sp modelId="{EBE4FC90-7917-49B8-8EAB-F0159165FD5C}">
      <dsp:nvSpPr>
        <dsp:cNvPr id="0" name=""/>
        <dsp:cNvSpPr/>
      </dsp:nvSpPr>
      <dsp:spPr>
        <a:xfrm rot="5400000">
          <a:off x="-77863" y="548782"/>
          <a:ext cx="519089" cy="3633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>
              <a:latin typeface="Times New Roman" pitchFamily="18" charset="0"/>
            </a:rPr>
            <a:t>2</a:t>
          </a:r>
          <a:endParaRPr lang="zh-TW" altLang="en-US" sz="1400" b="1" kern="1200" dirty="0">
            <a:latin typeface="Times New Roman" pitchFamily="18" charset="0"/>
          </a:endParaRPr>
        </a:p>
      </dsp:txBody>
      <dsp:txXfrm rot="5400000">
        <a:off x="-77863" y="548782"/>
        <a:ext cx="519089" cy="363362"/>
      </dsp:txXfrm>
    </dsp:sp>
    <dsp:sp modelId="{0CE8EDA8-4618-4E89-B677-D85EF21CA516}">
      <dsp:nvSpPr>
        <dsp:cNvPr id="0" name=""/>
        <dsp:cNvSpPr/>
      </dsp:nvSpPr>
      <dsp:spPr>
        <a:xfrm rot="5400000">
          <a:off x="4009421" y="-3173800"/>
          <a:ext cx="337408" cy="76295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400" b="1" kern="1200" dirty="0" smtClean="0">
              <a:latin typeface="Times New Roman" pitchFamily="18" charset="0"/>
              <a:cs typeface="Times New Roman" pitchFamily="18" charset="0"/>
            </a:rPr>
            <a:t> Offshore island referendum in favor</a:t>
          </a:r>
          <a:r>
            <a:rPr lang="en-US" altLang="zh-TW" sz="1400" b="1" kern="1200" baseline="0" dirty="0" smtClean="0">
              <a:latin typeface="Times New Roman" pitchFamily="18" charset="0"/>
              <a:cs typeface="Times New Roman" pitchFamily="18" charset="0"/>
            </a:rPr>
            <a:t> of </a:t>
          </a:r>
          <a:r>
            <a:rPr lang="en-US" altLang="zh-TW" sz="14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casino industry</a:t>
          </a:r>
          <a:endParaRPr lang="zh-TW" altLang="en-US" sz="1400" b="1" kern="1200" dirty="0">
            <a:solidFill>
              <a:schemeClr val="tx1"/>
            </a:solidFill>
            <a:latin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“Request</a:t>
          </a:r>
          <a:r>
            <a:rPr lang="en-US" altLang="zh-TW" sz="14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for Concept” conducted by local government</a:t>
          </a:r>
          <a:endParaRPr lang="zh-TW" altLang="en-US" sz="1400" b="1" kern="1200" dirty="0">
            <a:solidFill>
              <a:schemeClr val="tx1"/>
            </a:solidFill>
            <a:latin typeface="Times New Roman" pitchFamily="18" charset="0"/>
          </a:endParaRPr>
        </a:p>
      </dsp:txBody>
      <dsp:txXfrm rot="5400000">
        <a:off x="4009421" y="-3173800"/>
        <a:ext cx="337408" cy="7629525"/>
      </dsp:txXfrm>
    </dsp:sp>
    <dsp:sp modelId="{7A8F38B8-C698-4856-8D51-00DAD11737E9}">
      <dsp:nvSpPr>
        <dsp:cNvPr id="0" name=""/>
        <dsp:cNvSpPr/>
      </dsp:nvSpPr>
      <dsp:spPr>
        <a:xfrm rot="5400000">
          <a:off x="-77863" y="1014238"/>
          <a:ext cx="519089" cy="3633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>
              <a:latin typeface="Times New Roman" pitchFamily="18" charset="0"/>
            </a:rPr>
            <a:t>3</a:t>
          </a:r>
          <a:endParaRPr lang="zh-TW" altLang="en-US" sz="1400" b="1" kern="1200" dirty="0">
            <a:latin typeface="Times New Roman" pitchFamily="18" charset="0"/>
          </a:endParaRPr>
        </a:p>
      </dsp:txBody>
      <dsp:txXfrm rot="5400000">
        <a:off x="-77863" y="1014238"/>
        <a:ext cx="519089" cy="363362"/>
      </dsp:txXfrm>
    </dsp:sp>
    <dsp:sp modelId="{E0292E25-69A4-4CC8-9EAC-F41DF9E8CFAA}">
      <dsp:nvSpPr>
        <dsp:cNvPr id="0" name=""/>
        <dsp:cNvSpPr/>
      </dsp:nvSpPr>
      <dsp:spPr>
        <a:xfrm rot="5400000">
          <a:off x="4009421" y="-2709683"/>
          <a:ext cx="337408" cy="76295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400" b="1" kern="1200" dirty="0" smtClean="0">
              <a:latin typeface="Times New Roman" pitchFamily="18" charset="0"/>
            </a:rPr>
            <a:t> Tourism Bureau reviewed the feasibility report submitted by the local government </a:t>
          </a:r>
          <a:endParaRPr lang="zh-TW" altLang="en-US" sz="1400" b="1" kern="1200" dirty="0">
            <a:latin typeface="Times New Roman" pitchFamily="18" charset="0"/>
          </a:endParaRPr>
        </a:p>
      </dsp:txBody>
      <dsp:txXfrm rot="5400000">
        <a:off x="4009421" y="-2709683"/>
        <a:ext cx="337408" cy="7629525"/>
      </dsp:txXfrm>
    </dsp:sp>
    <dsp:sp modelId="{50E5945F-7E96-407F-BD9B-27924BFAA814}">
      <dsp:nvSpPr>
        <dsp:cNvPr id="0" name=""/>
        <dsp:cNvSpPr/>
      </dsp:nvSpPr>
      <dsp:spPr>
        <a:xfrm rot="5400000">
          <a:off x="-77863" y="1479694"/>
          <a:ext cx="519089" cy="3633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>
              <a:latin typeface="Times New Roman" pitchFamily="18" charset="0"/>
            </a:rPr>
            <a:t>4</a:t>
          </a:r>
          <a:endParaRPr lang="zh-TW" altLang="en-US" sz="1400" b="1" kern="1200" dirty="0">
            <a:latin typeface="Times New Roman" pitchFamily="18" charset="0"/>
          </a:endParaRPr>
        </a:p>
      </dsp:txBody>
      <dsp:txXfrm rot="5400000">
        <a:off x="-77863" y="1479694"/>
        <a:ext cx="519089" cy="363362"/>
      </dsp:txXfrm>
    </dsp:sp>
    <dsp:sp modelId="{EC7C954C-0385-419C-9D4B-245249E2E401}">
      <dsp:nvSpPr>
        <dsp:cNvPr id="0" name=""/>
        <dsp:cNvSpPr/>
      </dsp:nvSpPr>
      <dsp:spPr>
        <a:xfrm rot="5400000">
          <a:off x="4021313" y="-2244227"/>
          <a:ext cx="313624" cy="7629525"/>
        </a:xfrm>
        <a:prstGeom prst="round2Same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zh-TW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Announcement of tender for IR &amp; casino license                             </a:t>
          </a:r>
          <a:r>
            <a:rPr lang="zh-TW" altLang="en-US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               </a:t>
          </a:r>
          <a:r>
            <a:rPr lang="en-US" altLang="zh-TW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US" altLang="zh-TW" sz="1400" b="1" u="sng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D Day</a:t>
          </a:r>
          <a:r>
            <a:rPr lang="en-US" altLang="zh-TW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r>
            <a:rPr lang="en-US" altLang="zh-TW" sz="14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zh-TW" altLang="en-US" sz="1400" b="1" kern="1200" dirty="0">
            <a:solidFill>
              <a:schemeClr val="tx1"/>
            </a:solidFill>
            <a:latin typeface="Times New Roman" pitchFamily="18" charset="0"/>
          </a:endParaRPr>
        </a:p>
      </dsp:txBody>
      <dsp:txXfrm rot="5400000">
        <a:off x="4021313" y="-2244227"/>
        <a:ext cx="313624" cy="7629525"/>
      </dsp:txXfrm>
    </dsp:sp>
    <dsp:sp modelId="{5C457968-CC3B-4B27-A70D-337681B70057}">
      <dsp:nvSpPr>
        <dsp:cNvPr id="0" name=""/>
        <dsp:cNvSpPr/>
      </dsp:nvSpPr>
      <dsp:spPr>
        <a:xfrm rot="5400000">
          <a:off x="-77863" y="1945150"/>
          <a:ext cx="519089" cy="3633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>
              <a:latin typeface="Times New Roman" pitchFamily="18" charset="0"/>
            </a:rPr>
            <a:t>5</a:t>
          </a:r>
          <a:endParaRPr lang="zh-TW" altLang="en-US" sz="1400" b="1" kern="1200" dirty="0">
            <a:latin typeface="Times New Roman" pitchFamily="18" charset="0"/>
          </a:endParaRPr>
        </a:p>
      </dsp:txBody>
      <dsp:txXfrm rot="5400000">
        <a:off x="-77863" y="1945150"/>
        <a:ext cx="519089" cy="363362"/>
      </dsp:txXfrm>
    </dsp:sp>
    <dsp:sp modelId="{00CA8994-0E79-4CAE-99E8-14BE228C71C1}">
      <dsp:nvSpPr>
        <dsp:cNvPr id="0" name=""/>
        <dsp:cNvSpPr/>
      </dsp:nvSpPr>
      <dsp:spPr>
        <a:xfrm rot="5400000">
          <a:off x="4009421" y="-1778771"/>
          <a:ext cx="337408" cy="76295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400" b="1" u="none" kern="1200" dirty="0" smtClean="0">
              <a:latin typeface="Times New Roman" pitchFamily="18" charset="0"/>
              <a:cs typeface="Times New Roman" pitchFamily="18" charset="0"/>
            </a:rPr>
            <a:t>Application</a:t>
          </a:r>
          <a:r>
            <a:rPr lang="en-US" altLang="zh-TW" sz="1400" b="1" u="none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zh-TW" sz="1400" b="1" u="none" kern="1200" dirty="0" smtClean="0">
              <a:latin typeface="Times New Roman" pitchFamily="18" charset="0"/>
              <a:cs typeface="Times New Roman" pitchFamily="18" charset="0"/>
            </a:rPr>
            <a:t>for &amp; approval</a:t>
          </a:r>
          <a:r>
            <a:rPr lang="en-US" altLang="zh-TW" sz="1400" b="1" u="none" kern="1200" baseline="0" dirty="0" smtClean="0">
              <a:latin typeface="Times New Roman" pitchFamily="18" charset="0"/>
              <a:cs typeface="Times New Roman" pitchFamily="18" charset="0"/>
            </a:rPr>
            <a:t> of </a:t>
          </a:r>
          <a:r>
            <a:rPr lang="en-US" altLang="zh-TW" sz="1400" b="1" u="none" kern="12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en-US" altLang="zh-TW" sz="1400" b="1" u="none" kern="1200" baseline="30000" dirty="0" smtClean="0">
              <a:latin typeface="Times New Roman" pitchFamily="18" charset="0"/>
              <a:cs typeface="Times New Roman" pitchFamily="18" charset="0"/>
            </a:rPr>
            <a:t>st</a:t>
          </a:r>
          <a:r>
            <a:rPr lang="en-US" altLang="zh-TW" sz="1400" b="1" u="none" kern="1200" dirty="0" smtClean="0">
              <a:latin typeface="Times New Roman" pitchFamily="18" charset="0"/>
              <a:cs typeface="Times New Roman" pitchFamily="18" charset="0"/>
            </a:rPr>
            <a:t> suitability review</a:t>
          </a:r>
          <a:endParaRPr lang="zh-TW" altLang="en-US" sz="1400" b="1" kern="1200" dirty="0">
            <a:latin typeface="Times New Roman" pitchFamily="18" charset="0"/>
          </a:endParaRPr>
        </a:p>
      </dsp:txBody>
      <dsp:txXfrm rot="5400000">
        <a:off x="4009421" y="-1778771"/>
        <a:ext cx="337408" cy="7629525"/>
      </dsp:txXfrm>
    </dsp:sp>
    <dsp:sp modelId="{8F0E8865-EAF9-4296-8455-C4D210D2AB50}">
      <dsp:nvSpPr>
        <dsp:cNvPr id="0" name=""/>
        <dsp:cNvSpPr/>
      </dsp:nvSpPr>
      <dsp:spPr>
        <a:xfrm rot="5400000">
          <a:off x="-77863" y="2410606"/>
          <a:ext cx="519089" cy="3633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>
              <a:latin typeface="Times New Roman" pitchFamily="18" charset="0"/>
            </a:rPr>
            <a:t>6</a:t>
          </a:r>
          <a:endParaRPr lang="zh-TW" altLang="en-US" sz="1400" b="1" kern="1200" dirty="0">
            <a:latin typeface="Times New Roman" pitchFamily="18" charset="0"/>
          </a:endParaRPr>
        </a:p>
      </dsp:txBody>
      <dsp:txXfrm rot="5400000">
        <a:off x="-77863" y="2410606"/>
        <a:ext cx="519089" cy="363362"/>
      </dsp:txXfrm>
    </dsp:sp>
    <dsp:sp modelId="{04FD80BD-57BE-4D5D-B9D7-847B762E1E68}">
      <dsp:nvSpPr>
        <dsp:cNvPr id="0" name=""/>
        <dsp:cNvSpPr/>
      </dsp:nvSpPr>
      <dsp:spPr>
        <a:xfrm rot="5400000">
          <a:off x="4009421" y="-1313315"/>
          <a:ext cx="337408" cy="76295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400" b="1" kern="1200" dirty="0" smtClean="0">
              <a:latin typeface="Times New Roman" pitchFamily="18" charset="0"/>
              <a:cs typeface="Times New Roman" pitchFamily="18" charset="0"/>
            </a:rPr>
            <a:t>Preparation</a:t>
          </a:r>
          <a:r>
            <a:rPr lang="en-US" altLang="zh-TW" sz="1400" b="1" kern="1200" baseline="0" dirty="0" smtClean="0">
              <a:latin typeface="Times New Roman" pitchFamily="18" charset="0"/>
              <a:cs typeface="Times New Roman" pitchFamily="18" charset="0"/>
            </a:rPr>
            <a:t> &amp; filing of a</a:t>
          </a:r>
          <a:r>
            <a:rPr lang="en-US" altLang="zh-TW" sz="1400" b="1" kern="1200" dirty="0" smtClean="0">
              <a:latin typeface="Times New Roman" pitchFamily="18" charset="0"/>
              <a:cs typeface="Times New Roman" pitchFamily="18" charset="0"/>
            </a:rPr>
            <a:t>pplication </a:t>
          </a:r>
          <a:r>
            <a:rPr lang="en-US" altLang="zh-TW" sz="1400" b="1" kern="1200" baseline="0" dirty="0" smtClean="0">
              <a:latin typeface="Times New Roman" pitchFamily="18" charset="0"/>
              <a:cs typeface="Times New Roman" pitchFamily="18" charset="0"/>
            </a:rPr>
            <a:t>for </a:t>
          </a:r>
          <a:r>
            <a:rPr lang="en-US" altLang="zh-TW" sz="1400" b="1" kern="1200" dirty="0" smtClean="0">
              <a:latin typeface="Times New Roman" pitchFamily="18" charset="0"/>
              <a:cs typeface="Times New Roman" pitchFamily="18" charset="0"/>
            </a:rPr>
            <a:t>IR investment permit</a:t>
          </a:r>
          <a:endParaRPr lang="zh-TW" altLang="en-US" sz="1400" b="1" kern="1200" dirty="0">
            <a:latin typeface="Times New Roman" pitchFamily="18" charset="0"/>
          </a:endParaRPr>
        </a:p>
      </dsp:txBody>
      <dsp:txXfrm rot="5400000">
        <a:off x="4009421" y="-1313315"/>
        <a:ext cx="337408" cy="7629525"/>
      </dsp:txXfrm>
    </dsp:sp>
    <dsp:sp modelId="{8D9B4A3C-3328-439B-AE16-5B4035FAE8A3}">
      <dsp:nvSpPr>
        <dsp:cNvPr id="0" name=""/>
        <dsp:cNvSpPr/>
      </dsp:nvSpPr>
      <dsp:spPr>
        <a:xfrm rot="5400000">
          <a:off x="-77863" y="2876062"/>
          <a:ext cx="519089" cy="3633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>
              <a:latin typeface="Times New Roman" pitchFamily="18" charset="0"/>
            </a:rPr>
            <a:t>7</a:t>
          </a:r>
          <a:endParaRPr lang="zh-TW" altLang="en-US" sz="1400" b="1" kern="1200" dirty="0">
            <a:latin typeface="Times New Roman" pitchFamily="18" charset="0"/>
          </a:endParaRPr>
        </a:p>
      </dsp:txBody>
      <dsp:txXfrm rot="5400000">
        <a:off x="-77863" y="2876062"/>
        <a:ext cx="519089" cy="363362"/>
      </dsp:txXfrm>
    </dsp:sp>
    <dsp:sp modelId="{30F42758-2145-4C01-8004-7075AD9ED78B}">
      <dsp:nvSpPr>
        <dsp:cNvPr id="0" name=""/>
        <dsp:cNvSpPr/>
      </dsp:nvSpPr>
      <dsp:spPr>
        <a:xfrm rot="5400000">
          <a:off x="4009421" y="-847859"/>
          <a:ext cx="337408" cy="76295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400" b="1" kern="1200" dirty="0" smtClean="0">
              <a:latin typeface="Times New Roman" pitchFamily="18" charset="0"/>
              <a:cs typeface="Times New Roman" pitchFamily="18" charset="0"/>
            </a:rPr>
            <a:t>Review &amp; approval of IR investment permit </a:t>
          </a:r>
          <a:endParaRPr lang="zh-TW" altLang="en-US" sz="1400" b="1" kern="1200" dirty="0">
            <a:latin typeface="Times New Roman" pitchFamily="18" charset="0"/>
          </a:endParaRPr>
        </a:p>
      </dsp:txBody>
      <dsp:txXfrm rot="5400000">
        <a:off x="4009421" y="-847859"/>
        <a:ext cx="337408" cy="7629525"/>
      </dsp:txXfrm>
    </dsp:sp>
    <dsp:sp modelId="{44D5D2CA-BB74-4367-918D-02F5E8101EA6}">
      <dsp:nvSpPr>
        <dsp:cNvPr id="0" name=""/>
        <dsp:cNvSpPr/>
      </dsp:nvSpPr>
      <dsp:spPr>
        <a:xfrm rot="5400000">
          <a:off x="-77863" y="3341518"/>
          <a:ext cx="519089" cy="3633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>
              <a:latin typeface="Times New Roman" pitchFamily="18" charset="0"/>
            </a:rPr>
            <a:t>8</a:t>
          </a:r>
          <a:endParaRPr lang="zh-TW" altLang="en-US" sz="1400" b="1" kern="1200" dirty="0">
            <a:latin typeface="Times New Roman" pitchFamily="18" charset="0"/>
          </a:endParaRPr>
        </a:p>
      </dsp:txBody>
      <dsp:txXfrm rot="5400000">
        <a:off x="-77863" y="3341518"/>
        <a:ext cx="519089" cy="363362"/>
      </dsp:txXfrm>
    </dsp:sp>
    <dsp:sp modelId="{DC3921C8-9440-49DC-934A-F06275365F55}">
      <dsp:nvSpPr>
        <dsp:cNvPr id="0" name=""/>
        <dsp:cNvSpPr/>
      </dsp:nvSpPr>
      <dsp:spPr>
        <a:xfrm rot="5400000">
          <a:off x="4009421" y="-382403"/>
          <a:ext cx="337408" cy="76295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400" b="1" kern="1200" dirty="0" smtClean="0">
              <a:latin typeface="Times New Roman" pitchFamily="18" charset="0"/>
              <a:cs typeface="Times New Roman" pitchFamily="18" charset="0"/>
            </a:rPr>
            <a:t>Application for casino</a:t>
          </a:r>
          <a:r>
            <a:rPr lang="en-US" altLang="zh-TW" sz="1400" b="1" kern="1200" baseline="0" dirty="0" smtClean="0">
              <a:latin typeface="Times New Roman" pitchFamily="18" charset="0"/>
              <a:cs typeface="Times New Roman" pitchFamily="18" charset="0"/>
            </a:rPr>
            <a:t> establishment permit</a:t>
          </a:r>
          <a:endParaRPr lang="zh-TW" altLang="en-US" sz="1400" b="1" kern="1200" dirty="0">
            <a:latin typeface="Times New Roman" pitchFamily="18" charset="0"/>
          </a:endParaRPr>
        </a:p>
      </dsp:txBody>
      <dsp:txXfrm rot="5400000">
        <a:off x="4009421" y="-382403"/>
        <a:ext cx="337408" cy="7629525"/>
      </dsp:txXfrm>
    </dsp:sp>
    <dsp:sp modelId="{5546C86B-D9A7-4E0A-A189-F1A727C9808B}">
      <dsp:nvSpPr>
        <dsp:cNvPr id="0" name=""/>
        <dsp:cNvSpPr/>
      </dsp:nvSpPr>
      <dsp:spPr>
        <a:xfrm rot="5400000">
          <a:off x="-77863" y="3806975"/>
          <a:ext cx="519089" cy="3633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>
              <a:latin typeface="Times New Roman" pitchFamily="18" charset="0"/>
            </a:rPr>
            <a:t>9</a:t>
          </a:r>
          <a:endParaRPr lang="zh-TW" altLang="en-US" sz="1400" b="1" kern="1200" dirty="0">
            <a:latin typeface="Times New Roman" pitchFamily="18" charset="0"/>
          </a:endParaRPr>
        </a:p>
      </dsp:txBody>
      <dsp:txXfrm rot="5400000">
        <a:off x="-77863" y="3806975"/>
        <a:ext cx="519089" cy="363362"/>
      </dsp:txXfrm>
    </dsp:sp>
    <dsp:sp modelId="{69F11BF5-7261-43C8-A8AC-6952E56098D3}">
      <dsp:nvSpPr>
        <dsp:cNvPr id="0" name=""/>
        <dsp:cNvSpPr/>
      </dsp:nvSpPr>
      <dsp:spPr>
        <a:xfrm rot="5400000">
          <a:off x="4009421" y="83052"/>
          <a:ext cx="337408" cy="76295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400" b="1" u="none" kern="1200" dirty="0" smtClean="0">
              <a:latin typeface="Times New Roman" pitchFamily="18" charset="0"/>
              <a:cs typeface="Times New Roman" pitchFamily="18" charset="0"/>
            </a:rPr>
            <a:t>Construction</a:t>
          </a:r>
          <a:r>
            <a:rPr lang="en-US" altLang="zh-TW" sz="1400" b="1" u="none" kern="1200" baseline="0" dirty="0" smtClean="0">
              <a:latin typeface="Times New Roman" pitchFamily="18" charset="0"/>
              <a:cs typeface="Times New Roman" pitchFamily="18" charset="0"/>
            </a:rPr>
            <a:t> of IR </a:t>
          </a:r>
          <a:r>
            <a:rPr lang="en-US" altLang="zh-TW" sz="1400" b="1" u="none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upon </a:t>
          </a:r>
          <a:r>
            <a:rPr lang="en-US" altLang="zh-TW" sz="1400" b="1" u="none" kern="1200" baseline="0" dirty="0" smtClean="0">
              <a:latin typeface="Times New Roman" pitchFamily="18" charset="0"/>
              <a:cs typeface="Times New Roman" pitchFamily="18" charset="0"/>
            </a:rPr>
            <a:t>approved IR investment permit &amp; casino establishment permit</a:t>
          </a:r>
          <a:endParaRPr lang="zh-TW" altLang="en-US" sz="1400" b="1" kern="1200" dirty="0">
            <a:latin typeface="Times New Roman" pitchFamily="18" charset="0"/>
          </a:endParaRPr>
        </a:p>
      </dsp:txBody>
      <dsp:txXfrm rot="5400000">
        <a:off x="4009421" y="83052"/>
        <a:ext cx="337408" cy="7629525"/>
      </dsp:txXfrm>
    </dsp:sp>
    <dsp:sp modelId="{D7D519D9-A09D-4AAE-9890-113011D006D1}">
      <dsp:nvSpPr>
        <dsp:cNvPr id="0" name=""/>
        <dsp:cNvSpPr/>
      </dsp:nvSpPr>
      <dsp:spPr>
        <a:xfrm rot="5400000">
          <a:off x="-77863" y="4272431"/>
          <a:ext cx="519089" cy="3633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>
              <a:latin typeface="Times New Roman" pitchFamily="18" charset="0"/>
            </a:rPr>
            <a:t>10</a:t>
          </a:r>
          <a:endParaRPr lang="zh-TW" altLang="en-US" sz="1400" b="1" kern="1200" dirty="0">
            <a:latin typeface="Times New Roman" pitchFamily="18" charset="0"/>
          </a:endParaRPr>
        </a:p>
      </dsp:txBody>
      <dsp:txXfrm rot="5400000">
        <a:off x="-77863" y="4272431"/>
        <a:ext cx="519089" cy="363362"/>
      </dsp:txXfrm>
    </dsp:sp>
    <dsp:sp modelId="{D191871E-772D-4429-ABA8-7B9896BEEDE1}">
      <dsp:nvSpPr>
        <dsp:cNvPr id="0" name=""/>
        <dsp:cNvSpPr/>
      </dsp:nvSpPr>
      <dsp:spPr>
        <a:xfrm rot="5400000">
          <a:off x="4009421" y="548509"/>
          <a:ext cx="337408" cy="76295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400" b="1" kern="1200" dirty="0" smtClean="0">
              <a:latin typeface="Times New Roman" pitchFamily="18" charset="0"/>
              <a:cs typeface="Times New Roman" pitchFamily="18" charset="0"/>
            </a:rPr>
            <a:t>Application for &amp; </a:t>
          </a:r>
          <a:r>
            <a:rPr lang="en-US" altLang="zh-TW" sz="1400" b="1" u="none" kern="1200" dirty="0" smtClean="0">
              <a:latin typeface="Times New Roman" pitchFamily="18" charset="0"/>
              <a:cs typeface="Times New Roman" pitchFamily="18" charset="0"/>
            </a:rPr>
            <a:t>approval of 2</a:t>
          </a:r>
          <a:r>
            <a:rPr lang="en-US" altLang="zh-TW" sz="1400" b="1" u="none" kern="1200" baseline="30000" dirty="0" smtClean="0">
              <a:latin typeface="Times New Roman" pitchFamily="18" charset="0"/>
              <a:cs typeface="Times New Roman" pitchFamily="18" charset="0"/>
            </a:rPr>
            <a:t>nd</a:t>
          </a:r>
          <a:r>
            <a:rPr lang="en-US" altLang="zh-TW" sz="1400" b="1" u="none" kern="1200" dirty="0" smtClean="0">
              <a:latin typeface="Times New Roman" pitchFamily="18" charset="0"/>
              <a:cs typeface="Times New Roman" pitchFamily="18" charset="0"/>
            </a:rPr>
            <a:t> suitability review &amp; casino license upon completion of first phase of IR construction</a:t>
          </a:r>
          <a:endParaRPr lang="zh-TW" altLang="en-US" sz="1400" b="1" kern="1200" dirty="0">
            <a:latin typeface="Times New Roman" pitchFamily="18" charset="0"/>
          </a:endParaRPr>
        </a:p>
      </dsp:txBody>
      <dsp:txXfrm rot="5400000">
        <a:off x="4009421" y="548509"/>
        <a:ext cx="337408" cy="7629525"/>
      </dsp:txXfrm>
    </dsp:sp>
    <dsp:sp modelId="{09766053-4B3E-418E-AD10-0A2AB818D9D4}">
      <dsp:nvSpPr>
        <dsp:cNvPr id="0" name=""/>
        <dsp:cNvSpPr/>
      </dsp:nvSpPr>
      <dsp:spPr>
        <a:xfrm rot="5400000">
          <a:off x="-77863" y="4737887"/>
          <a:ext cx="519089" cy="3633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>
              <a:latin typeface="Times New Roman" pitchFamily="18" charset="0"/>
            </a:rPr>
            <a:t>11</a:t>
          </a:r>
          <a:endParaRPr lang="zh-TW" altLang="en-US" sz="1400" b="1" kern="1200" dirty="0">
            <a:latin typeface="Times New Roman" pitchFamily="18" charset="0"/>
          </a:endParaRPr>
        </a:p>
      </dsp:txBody>
      <dsp:txXfrm rot="5400000">
        <a:off x="-77863" y="4737887"/>
        <a:ext cx="519089" cy="363362"/>
      </dsp:txXfrm>
    </dsp:sp>
    <dsp:sp modelId="{A571107A-9C1D-4C96-B2FB-1A115932DC63}">
      <dsp:nvSpPr>
        <dsp:cNvPr id="0" name=""/>
        <dsp:cNvSpPr/>
      </dsp:nvSpPr>
      <dsp:spPr>
        <a:xfrm rot="5400000">
          <a:off x="3987905" y="1057230"/>
          <a:ext cx="337408" cy="76295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400" b="1" kern="1200" dirty="0" smtClean="0">
              <a:latin typeface="Times New Roman" pitchFamily="18" charset="0"/>
              <a:cs typeface="Times New Roman" pitchFamily="18" charset="0"/>
            </a:rPr>
            <a:t>Casino Opening</a:t>
          </a:r>
          <a:endParaRPr lang="zh-TW" altLang="en-US" sz="1400" b="1" kern="1200" dirty="0">
            <a:latin typeface="Times New Roman" pitchFamily="18" charset="0"/>
          </a:endParaRPr>
        </a:p>
      </dsp:txBody>
      <dsp:txXfrm rot="5400000">
        <a:off x="3987905" y="1057230"/>
        <a:ext cx="337408" cy="7629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FD7ED-CF94-46EC-B367-F03A23C723B3}" type="datetimeFigureOut">
              <a:rPr lang="zh-TW" altLang="en-US" smtClean="0"/>
              <a:pPr/>
              <a:t>2013/12/4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39C62-C657-4DB8-8646-9435326BEA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40E07F-B161-42A7-90F9-D48F45668637}" type="slidenum">
              <a:rPr lang="en-US" altLang="zh-TW"/>
              <a:pPr/>
              <a:t>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40E07F-B161-42A7-90F9-D48F45668637}" type="slidenum">
              <a:rPr lang="en-US" altLang="zh-TW"/>
              <a:pPr/>
              <a:t>8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54" name="Picture 42" descr="Pictur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88"/>
            <a:ext cx="9144000" cy="4781550"/>
          </a:xfrm>
          <a:prstGeom prst="rect">
            <a:avLst/>
          </a:prstGeom>
          <a:noFill/>
        </p:spPr>
      </p:pic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5292725" y="1028700"/>
            <a:ext cx="19669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 eaLnBrk="1" latin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kumimoji="1" lang="en-US" altLang="ko-KR" sz="1400" b="1">
                <a:solidFill>
                  <a:schemeClr val="tx2"/>
                </a:solidFill>
                <a:latin typeface="Verdana" pitchFamily="34" charset="0"/>
                <a:ea typeface="굴림" pitchFamily="50" charset="-127"/>
              </a:rPr>
              <a:t>Company name</a:t>
            </a:r>
          </a:p>
        </p:txBody>
      </p:sp>
      <p:sp>
        <p:nvSpPr>
          <p:cNvPr id="13345" name="Rectangle 33"/>
          <p:cNvSpPr>
            <a:spLocks noChangeArrowheads="1"/>
          </p:cNvSpPr>
          <p:nvPr/>
        </p:nvSpPr>
        <p:spPr bwMode="ltGray">
          <a:xfrm>
            <a:off x="0" y="0"/>
            <a:ext cx="9144000" cy="20605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46" name="Freeform 34"/>
          <p:cNvSpPr>
            <a:spLocks/>
          </p:cNvSpPr>
          <p:nvPr/>
        </p:nvSpPr>
        <p:spPr bwMode="gray">
          <a:xfrm>
            <a:off x="2582863" y="1025525"/>
            <a:ext cx="6562725" cy="1042988"/>
          </a:xfrm>
          <a:custGeom>
            <a:avLst/>
            <a:gdLst/>
            <a:ahLst/>
            <a:cxnLst>
              <a:cxn ang="0">
                <a:pos x="0" y="657"/>
              </a:cxn>
              <a:cxn ang="0">
                <a:pos x="4134" y="657"/>
              </a:cxn>
              <a:cxn ang="0">
                <a:pos x="4134" y="0"/>
              </a:cxn>
              <a:cxn ang="0">
                <a:pos x="401" y="1"/>
              </a:cxn>
              <a:cxn ang="0">
                <a:pos x="0" y="657"/>
              </a:cxn>
            </a:cxnLst>
            <a:rect l="0" t="0" r="r" b="b"/>
            <a:pathLst>
              <a:path w="4134" h="657">
                <a:moveTo>
                  <a:pt x="0" y="657"/>
                </a:moveTo>
                <a:lnTo>
                  <a:pt x="4134" y="657"/>
                </a:lnTo>
                <a:lnTo>
                  <a:pt x="4134" y="0"/>
                </a:lnTo>
                <a:lnTo>
                  <a:pt x="401" y="1"/>
                </a:lnTo>
                <a:lnTo>
                  <a:pt x="0" y="657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347" name="Freeform 35"/>
          <p:cNvSpPr>
            <a:spLocks/>
          </p:cNvSpPr>
          <p:nvPr/>
        </p:nvSpPr>
        <p:spPr bwMode="ltGray">
          <a:xfrm>
            <a:off x="-6350" y="2066925"/>
            <a:ext cx="2593975" cy="458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34" y="0"/>
              </a:cxn>
              <a:cxn ang="0">
                <a:pos x="1456" y="289"/>
              </a:cxn>
              <a:cxn ang="0">
                <a:pos x="0" y="286"/>
              </a:cxn>
              <a:cxn ang="0">
                <a:pos x="0" y="0"/>
              </a:cxn>
            </a:cxnLst>
            <a:rect l="0" t="0" r="r" b="b"/>
            <a:pathLst>
              <a:path w="1634" h="289">
                <a:moveTo>
                  <a:pt x="0" y="0"/>
                </a:moveTo>
                <a:lnTo>
                  <a:pt x="1634" y="0"/>
                </a:lnTo>
                <a:lnTo>
                  <a:pt x="1456" y="289"/>
                </a:lnTo>
                <a:lnTo>
                  <a:pt x="0" y="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 bwMode="white">
          <a:xfrm>
            <a:off x="3276600" y="1125538"/>
            <a:ext cx="5688013" cy="863600"/>
          </a:xfrm>
        </p:spPr>
        <p:txBody>
          <a:bodyPr/>
          <a:lstStyle>
            <a:lvl1pPr>
              <a:defRPr sz="3600">
                <a:latin typeface="Verdana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altLang="ko-KR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27313" y="2205038"/>
            <a:ext cx="6337300" cy="288925"/>
          </a:xfrm>
        </p:spPr>
        <p:txBody>
          <a:bodyPr/>
          <a:lstStyle>
            <a:lvl1pPr marL="0" indent="0" algn="dist">
              <a:buFont typeface="Wingdings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ko-KR"/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dt" sz="quarter" idx="2"/>
          </p:nvPr>
        </p:nvSpPr>
        <p:spPr bwMode="black">
          <a:xfrm>
            <a:off x="457200" y="6553200"/>
            <a:ext cx="2133600" cy="1524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553200"/>
            <a:ext cx="2895600" cy="152400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553200"/>
            <a:ext cx="2133600" cy="15240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AFC38DC5-9DEE-4CE3-ABE5-38872C199262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27025" y="6453188"/>
            <a:ext cx="2514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276600" y="6453188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EC6FDA7-C403-467A-83F0-653216A656E1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65938" y="333375"/>
            <a:ext cx="2135187" cy="59912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256338" cy="59912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27025" y="6453188"/>
            <a:ext cx="2514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276600" y="6453188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9C0F3D4-2758-4D92-8A98-CF4C6BD812FF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00338" y="333375"/>
            <a:ext cx="6300787" cy="6032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362950" cy="4953000"/>
          </a:xfrm>
        </p:spPr>
        <p:txBody>
          <a:bodyPr/>
          <a:lstStyle/>
          <a:p>
            <a:r>
              <a:rPr lang="zh-TW" altLang="en-US" smtClean="0"/>
              <a:t>按一下圖示以新增表格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27025" y="6453188"/>
            <a:ext cx="2514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943600" y="6453188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276600" y="6453188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C0B1F8-A006-40D7-B801-8C8423BA0331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00338" y="333375"/>
            <a:ext cx="6300787" cy="6032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371600"/>
            <a:ext cx="8362950" cy="4953000"/>
          </a:xfrm>
        </p:spPr>
        <p:txBody>
          <a:bodyPr/>
          <a:lstStyle/>
          <a:p>
            <a:r>
              <a:rPr lang="zh-TW" altLang="en-US" smtClean="0"/>
              <a:t>按一下圖示以新增圖表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27025" y="6453188"/>
            <a:ext cx="2514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943600" y="6453188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276600" y="6453188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DB7550-1DF0-4392-9210-494A02E2EB0F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27025" y="6453188"/>
            <a:ext cx="2514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276600" y="6453188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61EF21-E498-48A5-9052-471CC96A7131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27025" y="6453188"/>
            <a:ext cx="2514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276600" y="6453188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A63401-8593-443D-890E-F9FB375E13F8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105275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4875" y="1371600"/>
            <a:ext cx="4105275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327025" y="6453188"/>
            <a:ext cx="2514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3276600" y="6453188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A1ABC58-CBC9-4D3A-9EAA-027C5733B712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327025" y="6453188"/>
            <a:ext cx="2514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3276600" y="6453188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7CF166-0BC3-4E14-941D-47D30D4B7CC6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327025" y="6453188"/>
            <a:ext cx="2514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3276600" y="6453188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29ED0F-AF02-4C0D-9CD3-D37F1DB77186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327025" y="6453188"/>
            <a:ext cx="2514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3276600" y="6453188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E009B47-EC69-4FF0-B77D-FA9CE30D3857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327025" y="6453188"/>
            <a:ext cx="2514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3276600" y="6453188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5BBAF0E-A431-409C-A296-67CF5ABBC400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327025" y="6453188"/>
            <a:ext cx="2514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3276600" y="6453188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14A278A-D130-4029-97FF-8FB145F9DF3F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31" name="Object 43"/>
          <p:cNvGraphicFramePr>
            <a:graphicFrameLocks noChangeAspect="1"/>
          </p:cNvGraphicFramePr>
          <p:nvPr/>
        </p:nvGraphicFramePr>
        <p:xfrm>
          <a:off x="0" y="0"/>
          <a:ext cx="5076825" cy="981075"/>
        </p:xfrm>
        <a:graphic>
          <a:graphicData uri="http://schemas.openxmlformats.org/presentationml/2006/ole">
            <p:oleObj spid="_x0000_s12331" name="Image" r:id="rId16" imgW="6600000" imgH="1952381" progId="">
              <p:embed/>
            </p:oleObj>
          </a:graphicData>
        </a:graphic>
      </p:graphicFrame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04448" y="6553200"/>
            <a:ext cx="53955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  <a:ea typeface="굴림" pitchFamily="50" charset="-127"/>
              </a:defRPr>
            </a:lvl1pPr>
          </a:lstStyle>
          <a:p>
            <a:endParaRPr lang="en-US" altLang="ko-KR" dirty="0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3629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ko-KR" smtClean="0"/>
          </a:p>
        </p:txBody>
      </p:sp>
      <p:sp>
        <p:nvSpPr>
          <p:cNvPr id="12329" name="Freeform 41"/>
          <p:cNvSpPr>
            <a:spLocks/>
          </p:cNvSpPr>
          <p:nvPr/>
        </p:nvSpPr>
        <p:spPr bwMode="gray">
          <a:xfrm>
            <a:off x="2124075" y="260350"/>
            <a:ext cx="7027863" cy="720725"/>
          </a:xfrm>
          <a:custGeom>
            <a:avLst/>
            <a:gdLst/>
            <a:ahLst/>
            <a:cxnLst>
              <a:cxn ang="0">
                <a:pos x="0" y="657"/>
              </a:cxn>
              <a:cxn ang="0">
                <a:pos x="4134" y="657"/>
              </a:cxn>
              <a:cxn ang="0">
                <a:pos x="4134" y="0"/>
              </a:cxn>
              <a:cxn ang="0">
                <a:pos x="401" y="1"/>
              </a:cxn>
              <a:cxn ang="0">
                <a:pos x="0" y="657"/>
              </a:cxn>
            </a:cxnLst>
            <a:rect l="0" t="0" r="r" b="b"/>
            <a:pathLst>
              <a:path w="4134" h="657">
                <a:moveTo>
                  <a:pt x="0" y="657"/>
                </a:moveTo>
                <a:lnTo>
                  <a:pt x="4134" y="657"/>
                </a:lnTo>
                <a:lnTo>
                  <a:pt x="4134" y="0"/>
                </a:lnTo>
                <a:lnTo>
                  <a:pt x="401" y="1"/>
                </a:lnTo>
                <a:lnTo>
                  <a:pt x="0" y="657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330" name="Freeform 42"/>
          <p:cNvSpPr>
            <a:spLocks/>
          </p:cNvSpPr>
          <p:nvPr/>
        </p:nvSpPr>
        <p:spPr bwMode="ltGray">
          <a:xfrm>
            <a:off x="0" y="981075"/>
            <a:ext cx="2124075" cy="288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38" y="0"/>
              </a:cxn>
              <a:cxn ang="0">
                <a:pos x="1138" y="182"/>
              </a:cxn>
              <a:cxn ang="0">
                <a:pos x="0" y="181"/>
              </a:cxn>
              <a:cxn ang="0">
                <a:pos x="0" y="0"/>
              </a:cxn>
            </a:cxnLst>
            <a:rect l="0" t="0" r="r" b="b"/>
            <a:pathLst>
              <a:path w="1338" h="182">
                <a:moveTo>
                  <a:pt x="0" y="0"/>
                </a:moveTo>
                <a:lnTo>
                  <a:pt x="1338" y="0"/>
                </a:lnTo>
                <a:lnTo>
                  <a:pt x="1138" y="182"/>
                </a:lnTo>
                <a:lnTo>
                  <a:pt x="0" y="1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gray">
          <a:xfrm>
            <a:off x="2700338" y="333375"/>
            <a:ext cx="63007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ko-K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l"/>
        <a:defRPr sz="28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tw/url?sa=i&amp;rct=j&amp;q=&amp;esrc=s&amp;frm=1&amp;source=images&amp;cd=&amp;cad=rja&amp;docid=o58IFuoBAlhC0M&amp;tbnid=Oir2dIX2PtR2fM:&amp;ved=0CAUQjRw&amp;url=http://www.straitstimes.com/breaking-news/singapore/story/not-many-singaporeans-buy-annual-levy-passes-the-casinos-20121116&amp;ei=s7yUUp3yFofdkgWh4YGQDg&amp;psig=AFQjCNENKJNz-_RXwhLRu5jdYuap8JHDWg&amp;ust=138556572941668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pica.nipic.com/2007-11-06/2007116143115942_2.jpg" TargetMode="External"/><Relationship Id="rId13" Type="http://schemas.openxmlformats.org/officeDocument/2006/relationships/image" Target="../media/image16.png"/><Relationship Id="rId18" Type="http://schemas.openxmlformats.org/officeDocument/2006/relationships/hyperlink" Target="http://www.google.com.tw/url?sa=i&amp;rct=j&amp;q=&amp;esrc=s&amp;frm=1&amp;source=images&amp;cd=&amp;cad=rja&amp;docid=7hLM12DZTScOOM&amp;tbnid=QPwaH1H6DlMESM:&amp;ved=0CAUQjRw&amp;url=http://blog.udn.com/chinghunglin/4268932&amp;ei=IFGYUtPYKoXTkQWk84GYCQ&amp;psig=AFQjCNFNquIfCiYYkoKVQchq0fonGVijIw&amp;ust=1385800313616621" TargetMode="External"/><Relationship Id="rId3" Type="http://schemas.openxmlformats.org/officeDocument/2006/relationships/hyperlink" Target="http://images4.wikia.nocookie.net/__cb20110201035205/evchk/images/2/2a/%E6%97%A5%E6%9C%AC%E5%9B%BD%E6%97%97.gif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5.jpeg"/><Relationship Id="rId17" Type="http://schemas.openxmlformats.org/officeDocument/2006/relationships/image" Target="../media/image20.gif"/><Relationship Id="rId2" Type="http://schemas.openxmlformats.org/officeDocument/2006/relationships/image" Target="../media/image8.png"/><Relationship Id="rId16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vsky.com/tupian/geguo_guoqi_v1773/pic_45906.html" TargetMode="External"/><Relationship Id="rId11" Type="http://schemas.openxmlformats.org/officeDocument/2006/relationships/image" Target="../media/image14.gif"/><Relationship Id="rId5" Type="http://schemas.openxmlformats.org/officeDocument/2006/relationships/image" Target="../media/image10.jpeg"/><Relationship Id="rId15" Type="http://schemas.openxmlformats.org/officeDocument/2006/relationships/image" Target="../media/image18.gif"/><Relationship Id="rId10" Type="http://schemas.openxmlformats.org/officeDocument/2006/relationships/image" Target="../media/image13.jpeg"/><Relationship Id="rId19" Type="http://schemas.openxmlformats.org/officeDocument/2006/relationships/image" Target="../media/image21.jpeg"/><Relationship Id="rId4" Type="http://schemas.openxmlformats.org/officeDocument/2006/relationships/image" Target="../media/image9.png"/><Relationship Id="rId9" Type="http://schemas.openxmlformats.org/officeDocument/2006/relationships/image" Target="../media/image12.jpeg"/><Relationship Id="rId1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9144000" cy="1152128"/>
          </a:xfrm>
        </p:spPr>
        <p:txBody>
          <a:bodyPr/>
          <a:lstStyle/>
          <a:p>
            <a:pPr algn="ctr"/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굴림" pitchFamily="50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779713" y="2357438"/>
            <a:ext cx="63373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ko-KR" alt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itchFamily="65" charset="-120"/>
              <a:ea typeface="굴림" pitchFamily="50" charset="-127"/>
              <a:cs typeface="+mn-cs"/>
            </a:endParaRPr>
          </a:p>
        </p:txBody>
      </p:sp>
      <p:pic>
        <p:nvPicPr>
          <p:cNvPr id="5" name="Picture 3" descr="\\server\data\行政人員區\LOGO用\LOGO\無底色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877272"/>
            <a:ext cx="2808312" cy="792088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6875240" y="6021288"/>
            <a:ext cx="226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accent1">
                    <a:lumMod val="50000"/>
                  </a:schemeClr>
                </a:solidFill>
              </a:rPr>
              <a:t>December 3, 2013</a:t>
            </a:r>
            <a:endParaRPr lang="zh-TW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ctrTitle" sz="quarter"/>
          </p:nvPr>
        </p:nvSpPr>
        <p:spPr>
          <a:xfrm>
            <a:off x="3203848" y="1125538"/>
            <a:ext cx="5760765" cy="863600"/>
          </a:xfrm>
        </p:spPr>
        <p:txBody>
          <a:bodyPr/>
          <a:lstStyle/>
          <a:p>
            <a:pPr algn="ctr"/>
            <a:r>
              <a:rPr lang="en-US" altLang="zh-TW" sz="2000" b="1" i="0" dirty="0" smtClean="0">
                <a:latin typeface="Times New Roman" pitchFamily="18" charset="0"/>
                <a:cs typeface="Times New Roman" pitchFamily="18" charset="0"/>
              </a:rPr>
              <a:t>The Second Asia Pacific Conference on Gambling &amp; Commercial Gaming Research (APCG2013)</a:t>
            </a:r>
            <a:endParaRPr lang="zh-TW" altLang="en-US" sz="20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white">
          <a:xfrm>
            <a:off x="0" y="2492375"/>
            <a:ext cx="91440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Key Features </a:t>
            </a:r>
            <a:br>
              <a:rPr kumimoji="0" lang="en-US" altLang="zh-TW" sz="2400" b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altLang="zh-TW" sz="2400" b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of </a:t>
            </a:r>
            <a:br>
              <a:rPr kumimoji="0" lang="en-US" altLang="zh-TW" sz="2400" b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altLang="zh-TW" sz="2400" b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Proposed Casino Control Act &amp;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Integrated Resort Investment Regulation</a:t>
            </a:r>
            <a:endParaRPr kumimoji="0" lang="en-US" altLang="zh-TW" sz="2400" b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547664" y="414908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latin typeface="+mj-lt"/>
              </a:rPr>
              <a:t>Lin &amp; Partners Attorneys-at-Law</a:t>
            </a:r>
          </a:p>
          <a:p>
            <a:pPr algn="ctr"/>
            <a:r>
              <a:rPr lang="en-US" altLang="zh-TW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latin typeface="+mj-lt"/>
              </a:rPr>
              <a:t>Managing Partner George Lin  </a:t>
            </a:r>
            <a:endParaRPr lang="zh-TW" altLang="en-US" dirty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+mj-lt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471592" y="6381328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 dirty="0" smtClean="0"/>
              <a:t>Copyright </a:t>
            </a:r>
            <a:r>
              <a:rPr lang="en-US" altLang="zh-TW" sz="1200" dirty="0" smtClean="0"/>
              <a:t>© </a:t>
            </a:r>
            <a:r>
              <a:rPr lang="en-US" altLang="zh-TW" sz="1200" b="1" dirty="0" smtClean="0"/>
              <a:t>2013 Lin &amp; Partners Attorneys-at-Law</a:t>
            </a:r>
            <a:endParaRPr lang="zh-TW" alt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2800" b="1" i="0" dirty="0" smtClean="0">
                <a:latin typeface="Times New Roman" pitchFamily="18" charset="0"/>
                <a:cs typeface="Times New Roman" pitchFamily="18" charset="0"/>
              </a:rPr>
              <a:t>I. Other Key Points</a:t>
            </a:r>
            <a:endParaRPr lang="zh-TW" altLang="en-US" sz="2800" i="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u"/>
            </a:pP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 Credit Gaming:</a:t>
            </a:r>
          </a:p>
          <a:p>
            <a:pPr marL="536575" indent="-263525" fontAlgn="auto">
              <a:spcBef>
                <a:spcPts val="0"/>
              </a:spcBef>
              <a:spcAft>
                <a:spcPts val="0"/>
              </a:spcAft>
              <a:buSzTx/>
              <a:buFont typeface="Wingdings" pitchFamily="2" charset="2"/>
              <a:buChar char="Ø"/>
              <a:defRPr/>
            </a:pPr>
            <a:r>
              <a:rPr lang="en-US" altLang="zh-TW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Eligibility for credit gaming: foreigners and </a:t>
            </a:r>
            <a:r>
              <a:rPr lang="en-US" altLang="zh-TW" sz="1800" dirty="0" smtClean="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premium players </a:t>
            </a:r>
            <a:r>
              <a:rPr lang="en-US" altLang="zh-TW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only </a:t>
            </a:r>
            <a:r>
              <a:rPr lang="en-US" altLang="zh-TW" sz="1800" dirty="0" smtClean="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(with more than 2 million in deposit account).</a:t>
            </a:r>
          </a:p>
          <a:p>
            <a:pPr marL="536575" indent="-263525" fontAlgn="auto">
              <a:spcBef>
                <a:spcPts val="0"/>
              </a:spcBef>
              <a:spcAft>
                <a:spcPts val="0"/>
              </a:spcAft>
              <a:buSzTx/>
              <a:buFont typeface="Wingdings" pitchFamily="2" charset="2"/>
              <a:buChar char="Ø"/>
              <a:defRPr/>
            </a:pPr>
            <a:r>
              <a:rPr lang="en-US" altLang="zh-TW" sz="1800" dirty="0" smtClean="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No credit card use/ATM within the casino.</a:t>
            </a:r>
            <a:endParaRPr lang="en-US" altLang="zh-TW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Entry Restriction</a:t>
            </a:r>
          </a:p>
          <a:p>
            <a:pPr marL="536575" indent="-263525" fontAlgn="auto">
              <a:spcBef>
                <a:spcPts val="0"/>
              </a:spcBef>
              <a:spcAft>
                <a:spcPts val="0"/>
              </a:spcAft>
              <a:buSzTx/>
              <a:buFont typeface="Wingdings" pitchFamily="2" charset="2"/>
              <a:buChar char="Ø"/>
              <a:defRPr/>
            </a:pPr>
            <a:r>
              <a:rPr lang="en-US" altLang="zh-TW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Taiwan residents/foreigners: no limitation.</a:t>
            </a:r>
          </a:p>
          <a:p>
            <a:pPr marL="536575" indent="-263525" fontAlgn="auto">
              <a:spcBef>
                <a:spcPts val="0"/>
              </a:spcBef>
              <a:spcAft>
                <a:spcPts val="0"/>
              </a:spcAft>
              <a:buSzTx/>
              <a:buFont typeface="Wingdings" pitchFamily="2" charset="2"/>
              <a:buChar char="Ø"/>
              <a:defRPr/>
            </a:pPr>
            <a:r>
              <a:rPr lang="en-US" altLang="zh-TW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Local county residents: TBD by local government.</a:t>
            </a:r>
            <a:endParaRPr lang="en-US" altLang="zh-TW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Protection Measures for Responsible Gaming</a:t>
            </a:r>
          </a:p>
          <a:p>
            <a:pPr marL="536575" indent="-263525" fontAlgn="auto">
              <a:spcBef>
                <a:spcPts val="0"/>
              </a:spcBef>
              <a:spcAft>
                <a:spcPts val="0"/>
              </a:spcAft>
              <a:buSzTx/>
              <a:buFont typeface="Wingdings" pitchFamily="2" charset="2"/>
              <a:buChar char="Ø"/>
              <a:defRPr/>
            </a:pPr>
            <a:r>
              <a:rPr lang="en-US" altLang="zh-TW" sz="1800" dirty="0" smtClean="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Admission age: 20 years old.</a:t>
            </a:r>
          </a:p>
          <a:p>
            <a:pPr marL="536575" indent="-263525" fontAlgn="auto">
              <a:spcBef>
                <a:spcPts val="0"/>
              </a:spcBef>
              <a:spcAft>
                <a:spcPts val="0"/>
              </a:spcAft>
              <a:buSzTx/>
              <a:buFont typeface="Wingdings" pitchFamily="2" charset="2"/>
              <a:buChar char="Ø"/>
              <a:defRPr/>
            </a:pPr>
            <a:r>
              <a:rPr lang="en-US" altLang="zh-TW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Three types of Exclusions: Self, Family, Third-Party.</a:t>
            </a:r>
          </a:p>
          <a:p>
            <a:pPr marL="536575" indent="-263525" fontAlgn="auto">
              <a:spcBef>
                <a:spcPts val="0"/>
              </a:spcBef>
              <a:spcAft>
                <a:spcPts val="0"/>
              </a:spcAft>
              <a:buSzTx/>
              <a:buFont typeface="Wingdings" pitchFamily="2" charset="2"/>
              <a:buChar char="Ø"/>
              <a:defRPr/>
            </a:pPr>
            <a:r>
              <a:rPr lang="en-US" altLang="zh-TW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Casino Advertisement restriction</a:t>
            </a:r>
            <a:endParaRPr lang="en-US" altLang="zh-TW" sz="1800" dirty="0" smtClean="0">
              <a:solidFill>
                <a:schemeClr val="tx1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 marL="536575" indent="-263525" fontAlgn="auto">
              <a:spcBef>
                <a:spcPts val="0"/>
              </a:spcBef>
              <a:spcAft>
                <a:spcPts val="0"/>
              </a:spcAft>
              <a:buSzTx/>
              <a:buFont typeface="Wingdings" pitchFamily="2" charset="2"/>
              <a:buChar char="Ø"/>
              <a:defRPr/>
            </a:pPr>
            <a:r>
              <a:rPr lang="en-US" altLang="zh-TW" sz="1800" dirty="0" smtClean="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Control loss mechanism &amp;</a:t>
            </a:r>
            <a:r>
              <a:rPr lang="en-US" altLang="zh-TW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1800" dirty="0" smtClean="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Intoxication controls within casino</a:t>
            </a:r>
          </a:p>
          <a:p>
            <a:pPr marL="536575" indent="-263525" fontAlgn="auto">
              <a:spcBef>
                <a:spcPts val="0"/>
              </a:spcBef>
              <a:spcAft>
                <a:spcPts val="0"/>
              </a:spcAft>
              <a:buSzTx/>
              <a:buFont typeface="Wingdings" pitchFamily="2" charset="2"/>
              <a:buChar char="Ø"/>
              <a:defRPr/>
            </a:pPr>
            <a:r>
              <a:rPr lang="en-US" altLang="zh-TW" sz="1800" dirty="0" smtClean="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Annual review on responsible gaming measures conducted by operators.</a:t>
            </a:r>
            <a:endParaRPr lang="en-US" altLang="zh-TW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Junket</a:t>
            </a:r>
          </a:p>
          <a:p>
            <a:pPr marL="536575" lvl="0" indent="-263525" fontAlgn="auto">
              <a:spcBef>
                <a:spcPts val="0"/>
              </a:spcBef>
              <a:spcAft>
                <a:spcPts val="0"/>
              </a:spcAft>
              <a:buSzTx/>
              <a:buFont typeface="Wingdings" pitchFamily="2" charset="2"/>
              <a:buChar char="Ø"/>
              <a:defRPr/>
            </a:pPr>
            <a:r>
              <a:rPr lang="en-US" altLang="zh-TW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 to license requirement set by casino authority.  </a:t>
            </a:r>
          </a:p>
          <a:p>
            <a:pPr marL="536575" lvl="0" indent="-263525" fontAlgn="auto">
              <a:spcBef>
                <a:spcPts val="0"/>
              </a:spcBef>
              <a:spcAft>
                <a:spcPts val="0"/>
              </a:spcAft>
              <a:buSzTx/>
              <a:buFont typeface="Wingdings" pitchFamily="2" charset="2"/>
              <a:buChar char="Ø"/>
              <a:defRPr/>
            </a:pPr>
            <a:r>
              <a:rPr lang="en-US" altLang="zh-TW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Maximum commissions: TBD by casino authority.</a:t>
            </a:r>
          </a:p>
          <a:p>
            <a:endParaRPr lang="zh-TW" altLang="en-US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93832" y="6553200"/>
            <a:ext cx="550168" cy="304800"/>
          </a:xfrm>
        </p:spPr>
        <p:txBody>
          <a:bodyPr/>
          <a:lstStyle/>
          <a:p>
            <a:fld id="{3D61EF21-E498-48A5-9052-471CC96A7131}" type="slidenum">
              <a:rPr lang="ko-KR" altLang="en-US" sz="1200" smtClean="0">
                <a:cs typeface="Times New Roman" pitchFamily="18" charset="0"/>
              </a:rPr>
              <a:pPr/>
              <a:t>10</a:t>
            </a:fld>
            <a:endParaRPr lang="en-US" altLang="ko-KR" sz="1200" dirty="0">
              <a:cs typeface="Times New Roman" pitchFamily="18" charset="0"/>
            </a:endParaRPr>
          </a:p>
        </p:txBody>
      </p:sp>
      <p:pic>
        <p:nvPicPr>
          <p:cNvPr id="13314" name="Picture 2" descr="https://encrypted-tbn2.gstatic.com/images?q=tbn:ANd9GcTTH9fSbjwhsFmNOetAwlN12aUHCVjFvrV5M1J5zaQhaDZhMVPx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420888"/>
            <a:ext cx="2270820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9752" y="333375"/>
            <a:ext cx="6661373" cy="603250"/>
          </a:xfrm>
        </p:spPr>
        <p:txBody>
          <a:bodyPr/>
          <a:lstStyle/>
          <a:p>
            <a:r>
              <a:rPr lang="en-US" altLang="zh-TW" b="1" i="0" dirty="0" smtClean="0">
                <a:latin typeface="Times New Roman" pitchFamily="18" charset="0"/>
                <a:cs typeface="Times New Roman" pitchFamily="18" charset="0"/>
              </a:rPr>
              <a:t>J. Trend of Casino Industry in Asia</a:t>
            </a:r>
            <a:endParaRPr lang="zh-TW" altLang="en-US" b="1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737848" y="6553200"/>
            <a:ext cx="406152" cy="304800"/>
          </a:xfrm>
        </p:spPr>
        <p:txBody>
          <a:bodyPr/>
          <a:lstStyle/>
          <a:p>
            <a:fld id="{3D61EF21-E498-48A5-9052-471CC96A7131}" type="slidenum">
              <a:rPr lang="ko-KR" altLang="en-US" sz="1200" smtClean="0"/>
              <a:pPr/>
              <a:t>11</a:t>
            </a:fld>
            <a:endParaRPr lang="en-US" altLang="ko-KR" sz="1200" dirty="0"/>
          </a:p>
        </p:txBody>
      </p:sp>
      <p:pic>
        <p:nvPicPr>
          <p:cNvPr id="5" name="Picture 7" descr="EastAsia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9723" r="15720"/>
          <a:stretch>
            <a:fillRect/>
          </a:stretch>
        </p:blipFill>
        <p:spPr bwMode="auto">
          <a:xfrm>
            <a:off x="611560" y="1268760"/>
            <a:ext cx="7488832" cy="504055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Picture 9" descr="檔案:日本国旗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0260" y="3212976"/>
            <a:ext cx="605951" cy="358006"/>
          </a:xfrm>
          <a:prstGeom prst="rect">
            <a:avLst/>
          </a:prstGeom>
          <a:noFill/>
        </p:spPr>
      </p:pic>
      <p:pic>
        <p:nvPicPr>
          <p:cNvPr id="7" name="Picture 11" descr="南韓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6744" y="2708920"/>
            <a:ext cx="673408" cy="360041"/>
          </a:xfrm>
          <a:prstGeom prst="rect">
            <a:avLst/>
          </a:prstGeom>
          <a:noFill/>
        </p:spPr>
      </p:pic>
      <p:pic>
        <p:nvPicPr>
          <p:cNvPr id="8" name="Picture 15" descr="澳门国旗图片_1920x1200&#10;点击浏览下一张：巴巴多斯国旗图片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26002" y="4221088"/>
            <a:ext cx="723537" cy="432048"/>
          </a:xfrm>
          <a:prstGeom prst="rect">
            <a:avLst/>
          </a:prstGeom>
          <a:noFill/>
        </p:spPr>
      </p:pic>
      <p:pic>
        <p:nvPicPr>
          <p:cNvPr id="9" name="Picture 17" descr="檢視完整大小圖片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46985" y="5733256"/>
            <a:ext cx="739450" cy="360040"/>
          </a:xfrm>
          <a:prstGeom prst="rect">
            <a:avLst/>
          </a:prstGeom>
          <a:noFill/>
        </p:spPr>
      </p:pic>
      <p:sp>
        <p:nvSpPr>
          <p:cNvPr id="10" name="文字方塊 9"/>
          <p:cNvSpPr txBox="1"/>
          <p:nvPr/>
        </p:nvSpPr>
        <p:spPr>
          <a:xfrm>
            <a:off x="6484212" y="3645024"/>
            <a:ext cx="16161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tx2"/>
                </a:solidFill>
                <a:ea typeface="標楷體" pitchFamily="65" charset="-120"/>
                <a:cs typeface="Times New Roman" pitchFamily="18" charset="0"/>
              </a:rPr>
              <a:t>Japan (planning to introduce casinos in Tokyo &amp; Osaka)</a:t>
            </a:r>
            <a:endParaRPr lang="zh-TW" altLang="en-US" sz="1400" dirty="0">
              <a:solidFill>
                <a:schemeClr val="tx2"/>
              </a:solidFill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962710" y="3068960"/>
            <a:ext cx="1481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tx2"/>
                </a:solidFill>
                <a:ea typeface="標楷體" pitchFamily="65" charset="-120"/>
                <a:cs typeface="Times New Roman" pitchFamily="18" charset="0"/>
              </a:rPr>
              <a:t>South Korea(17)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3018494" y="4653136"/>
            <a:ext cx="1481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tx2"/>
                </a:solidFill>
                <a:ea typeface="標楷體" pitchFamily="65" charset="-120"/>
                <a:cs typeface="Times New Roman" pitchFamily="18" charset="0"/>
              </a:rPr>
              <a:t>Macau(35)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442430" y="5301208"/>
            <a:ext cx="1481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tx2"/>
                </a:solidFill>
                <a:ea typeface="標楷體" pitchFamily="65" charset="-120"/>
                <a:cs typeface="Times New Roman" pitchFamily="18" charset="0"/>
              </a:rPr>
              <a:t>Vietnam(3)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938374" y="6021288"/>
            <a:ext cx="1481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tx2"/>
                </a:solidFill>
                <a:ea typeface="標楷體" pitchFamily="65" charset="-120"/>
                <a:cs typeface="Times New Roman" pitchFamily="18" charset="0"/>
              </a:rPr>
              <a:t>Singapore (2)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4630672" y="5157192"/>
            <a:ext cx="1885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TW" sz="1400" dirty="0" smtClean="0">
                <a:solidFill>
                  <a:schemeClr val="tx2"/>
                </a:solidFill>
                <a:cs typeface="Times New Roman" pitchFamily="18" charset="0"/>
              </a:rPr>
              <a:t>Philippines </a:t>
            </a:r>
            <a:r>
              <a:rPr lang="en-US" altLang="zh-TW" sz="1400" dirty="0" smtClean="0">
                <a:solidFill>
                  <a:schemeClr val="tx2"/>
                </a:solidFill>
                <a:ea typeface="標楷體" pitchFamily="65" charset="-120"/>
                <a:cs typeface="Times New Roman" pitchFamily="18" charset="0"/>
              </a:rPr>
              <a:t>(19)</a:t>
            </a:r>
            <a:endParaRPr lang="zh-TW" altLang="en-US" sz="1400" dirty="0">
              <a:solidFill>
                <a:schemeClr val="tx2"/>
              </a:solidFill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916260" y="5733256"/>
            <a:ext cx="1279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tx2"/>
                </a:solidFill>
                <a:ea typeface="標楷體" pitchFamily="65" charset="-120"/>
                <a:cs typeface="Times New Roman" pitchFamily="18" charset="0"/>
              </a:rPr>
              <a:t>Malaysia(4)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1475656" y="4869160"/>
            <a:ext cx="1481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tx2"/>
                </a:solidFill>
                <a:ea typeface="標楷體" pitchFamily="65" charset="-120"/>
                <a:cs typeface="Times New Roman" pitchFamily="18" charset="0"/>
              </a:rPr>
              <a:t>Cambodia(32)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5826806" y="6021288"/>
            <a:ext cx="1481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tx2"/>
                </a:solidFill>
                <a:ea typeface="標楷體" pitchFamily="65" charset="-120"/>
                <a:cs typeface="Times New Roman" pitchFamily="18" charset="0"/>
              </a:rPr>
              <a:t>Australia (12)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6003492" y="1700808"/>
            <a:ext cx="1952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TW" sz="1400" dirty="0" smtClean="0">
                <a:solidFill>
                  <a:schemeClr val="tx2"/>
                </a:solidFill>
                <a:cs typeface="Times New Roman" pitchFamily="18" charset="0"/>
              </a:rPr>
              <a:t>Vladivostok</a:t>
            </a:r>
          </a:p>
          <a:p>
            <a:pPr algn="ctr"/>
            <a:r>
              <a:rPr lang="en-US" altLang="zh-TW" sz="1400" dirty="0" smtClean="0">
                <a:solidFill>
                  <a:schemeClr val="tx2"/>
                </a:solidFill>
                <a:ea typeface="標楷體" pitchFamily="65" charset="-120"/>
                <a:cs typeface="Times New Roman" pitchFamily="18" charset="0"/>
              </a:rPr>
              <a:t>(4, under construction)</a:t>
            </a:r>
          </a:p>
        </p:txBody>
      </p:sp>
      <p:pic>
        <p:nvPicPr>
          <p:cNvPr id="21" name="Picture 4" descr="http://farm3.static.flickr.com/2055/2530160200_32723fb88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7704" y="4509120"/>
            <a:ext cx="740749" cy="432048"/>
          </a:xfrm>
          <a:prstGeom prst="rect">
            <a:avLst/>
          </a:prstGeom>
          <a:noFill/>
        </p:spPr>
      </p:pic>
      <p:pic>
        <p:nvPicPr>
          <p:cNvPr id="23" name="Picture 8" descr="http://www1.geo.ntnu.edu.tw/~shensm/Course/CourseWork/AsiaPacific_Stu/Malaysia/%E8%87%AA%E7%84%B63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99614" y="5373216"/>
            <a:ext cx="808090" cy="337196"/>
          </a:xfrm>
          <a:prstGeom prst="rect">
            <a:avLst/>
          </a:prstGeom>
          <a:noFill/>
        </p:spPr>
      </p:pic>
      <p:pic>
        <p:nvPicPr>
          <p:cNvPr id="24" name="Picture 10" descr="http://www.guilinline.com/upload_pic/E200978202151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18896" y="5013176"/>
            <a:ext cx="679533" cy="346374"/>
          </a:xfrm>
          <a:prstGeom prst="rect">
            <a:avLst/>
          </a:prstGeom>
          <a:noFill/>
        </p:spPr>
      </p:pic>
      <p:pic>
        <p:nvPicPr>
          <p:cNvPr id="25" name="Picture 12" descr="http://upload.wikimedia.org/wikipedia/commons/thumb/f/f3/Flag_of_Russia.svg/600px-Flag_of_Russia.sv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06904" y="1340768"/>
            <a:ext cx="673408" cy="348208"/>
          </a:xfrm>
          <a:prstGeom prst="rect">
            <a:avLst/>
          </a:prstGeom>
          <a:noFill/>
        </p:spPr>
      </p:pic>
      <p:pic>
        <p:nvPicPr>
          <p:cNvPr id="26" name="Picture 14" descr="http://pic.pimg.tw/petitetiffany/5fd902e2ebbefab5336341b87b0e1cfe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32548" y="5661248"/>
            <a:ext cx="698067" cy="425624"/>
          </a:xfrm>
          <a:prstGeom prst="rect">
            <a:avLst/>
          </a:prstGeom>
          <a:noFill/>
        </p:spPr>
      </p:pic>
      <p:pic>
        <p:nvPicPr>
          <p:cNvPr id="27" name="Picture 16" descr="http://www.spring-pto.com.tw/files/phl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93184" y="4797152"/>
            <a:ext cx="651024" cy="384077"/>
          </a:xfrm>
          <a:prstGeom prst="rect">
            <a:avLst/>
          </a:prstGeom>
          <a:noFill/>
        </p:spPr>
      </p:pic>
      <p:pic>
        <p:nvPicPr>
          <p:cNvPr id="30" name="Picture 20" descr="http://www.mapsofworld.com/images/world-countries-flags/nepal-flag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99592" y="4221088"/>
            <a:ext cx="713006" cy="363886"/>
          </a:xfrm>
          <a:prstGeom prst="rect">
            <a:avLst/>
          </a:prstGeom>
          <a:noFill/>
        </p:spPr>
      </p:pic>
      <p:sp>
        <p:nvSpPr>
          <p:cNvPr id="31" name="文字方塊 30"/>
          <p:cNvSpPr txBox="1"/>
          <p:nvPr/>
        </p:nvSpPr>
        <p:spPr>
          <a:xfrm>
            <a:off x="755576" y="4653136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tx2"/>
                </a:solidFill>
                <a:ea typeface="標楷體" pitchFamily="65" charset="-120"/>
                <a:cs typeface="Times New Roman" pitchFamily="18" charset="0"/>
              </a:rPr>
              <a:t>Nepal (7)</a:t>
            </a:r>
          </a:p>
        </p:txBody>
      </p:sp>
      <p:pic>
        <p:nvPicPr>
          <p:cNvPr id="32" name="Picture 22" descr="http://unimaps.com/flags-asia/mongolia-flag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01582" y="1844824"/>
            <a:ext cx="719455" cy="432048"/>
          </a:xfrm>
          <a:prstGeom prst="rect">
            <a:avLst/>
          </a:prstGeom>
          <a:noFill/>
        </p:spPr>
      </p:pic>
      <p:sp>
        <p:nvSpPr>
          <p:cNvPr id="33" name="文字方塊 32"/>
          <p:cNvSpPr txBox="1"/>
          <p:nvPr/>
        </p:nvSpPr>
        <p:spPr>
          <a:xfrm>
            <a:off x="1803692" y="2204864"/>
            <a:ext cx="1616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tx2"/>
                </a:solidFill>
              </a:rPr>
              <a:t>Mongolia </a:t>
            </a:r>
            <a:r>
              <a:rPr lang="en-US" altLang="zh-TW" sz="1400" dirty="0" smtClean="0">
                <a:solidFill>
                  <a:schemeClr val="tx2"/>
                </a:solidFill>
                <a:ea typeface="標楷體" pitchFamily="65" charset="-120"/>
                <a:cs typeface="Times New Roman" pitchFamily="18" charset="0"/>
              </a:rPr>
              <a:t>(planning)</a:t>
            </a:r>
            <a:endParaRPr lang="zh-TW" altLang="en-US" sz="1400" dirty="0">
              <a:solidFill>
                <a:schemeClr val="tx2"/>
              </a:solidFill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4338" name="AutoShape 2" descr="data:image/jpeg;base64,/9j/4AAQSkZJRgABAQAAAQABAAD/2wCEAAkGBwgHBgkIBwgKCgkLDRYPDQwMDRsUFRAWIB0iIiAdHx8kKDQsJCYxJx8fLT0tMTU3Ojo6Iys/RD84QzQ5OjcBCgoKDQwNGg8PGjclHyU3Nzc3Nzc3Nzc3Nzc3Nzc3Nzc3Nzc3Nzc3Nzc3Nzc3Nzc3Nzc3Nzc3Nzc3Nzc3Nzc3N//AABEIAJcA4wMBEQACEQEDEQH/xAAbAAEAAgMBAQAAAAAAAAAAAAAABAYBBQcCA//EADYQAAEDAwICCQMCBQUAAAAAAAABAgMEBREGIQcSExUiMUFRU3GhNGFygZEjMkKx0RQzQ1Ji/8QAGwEBAAIDAQEAAAAAAAAAAAAAAAUHAQIEAwb/xAAyEQEAAQICCAUCBgMBAAAAAAAAAQIDBBEFEhYhU3GRoTQ1QVFyEzEiMmGx4fBSwdEU/9oADAMBAAIRAxEAPwDjh925QAAAAAM94ADAAAAAAALbb/oYPwQrTS/j7vNbehvL7PxhII1KgAAAAAAAAAAAAAAFKLdUeAAAACY62VbbYy5dErqN0qw9Km6NeiIvKvkuFRfv+inn9WnX+n6svFvo5a2tp6SD/dqJWxM93LhDNdcU0zVPpvIbviDYW6d1bXW+Bjm0zXI+DP8A0cmU/Zcp+hz4K/8AWsRXP3ZqjKWnoLZV18dTJTRK6KlhWaaRdmsanmvmq7IniqnvXdooyiZ+7GSIejDAAAAAttv+hg/BCtNL+Pu81t6G8vs/GEgjUqAAAAAAAAAAAAAAAUot1R4AAyiBl7fHyLyuyjk70VMKhrrRI6pwRdR3Rl701dImT09XGkvROVd8bLjyVMpum/cQ2loqtzReo3TDejfuRaKyWnRnE2lZWXWOqoqfmljWNekka7GEY9rU/m/xk2rvXMVg5mKcpn+7jKIqffibLaNYaos622tZSyzM6GeStY6FGIi5Ry82PNcfcxgPqYa1Vrxn6xlvZqymW54jW636K4cR2W1p2q+ZqSzbc02O0qr9tkwc+CuV4rFTcr9I6FUatOTieEPoZnKM/R5MvjVmzkVHJ3oqYETmy8GWAABbbf8AQwfghWml/H3ea29DeX2fjCQRqVAAAAAAAAAAAAAAAKUW6o8AAZGTLpvDvWNtnbBp/WVJT1VG5vR09XOxFWHyY5e/l8EXO23hukPjcJcjO9YnKfWG9NXpK1y6Mtcmtur9JrPbegg5rnVQTLhrHp2Ymb7OVN8pjCYOKMXXGH1r34v8Y/221Yz3Ok2Ox2yx0jaW1UcVPGiYXkb2nfdV71Ujbl65dq1q5zlvERCTW0NLX07qetp46iB/80creZF/RTSiqaJzpnJmd7lmp9E2u23m2dZrUT6YllWCODpnNShleqYVF7+RVTGPD2JWxi7ldFWp+eN/OI/485piJ/RD17qGwaJY6z6St1HHdlT+LUMjRVptvNf6/wCx64OxexU/Uv1Tq/v/AAxVMU7ocWkkfK9z5Hue96q5znLlXKveqr4k/EREZQ83gywAALbb/oYPwQrTS/j7vNbehvL7PxhII1KgAAAAAAAAAAAAAAFKLdUeAAJ9noI7jVtp5a+joUd/zVTnNZ7ZRq4/XB5Xbk26c4pmeTMOuab4O2SrjjqKq/pcGLviiVqMcnvupCX9LXoziKNXm9ItwuHCiggorTc+hR/aukzP4ruZ6NZhjUVfHZvycWPrmqunP2hvTuXk4WwBXOIdPHU6IvrZf6KKSVF8nMarm/KIe+FmYv0Ze8MVfZQazhHZa+1wXCO61FDPPA2R7qhySNVyoiqq5wvySNGlbtFU06sTk0miHKNTWKnsdR0VPe7dc0VcItI9zlRPN22E9kcpNYe/N2M5omnm85jJozpagAC22/6GD8EK00v4+7zW3oby+z8YSCNSoAAAAAAAAAAAAAABSi3VHgADKIq9yAWLRFlvF8vUdJY5JoH7OlqI3K1sTfNyp8J4nJi71qzRNVzf7Q2piZ+zuekYXaQ1DV6frqqWeC4O/wBXRVc+MyycqJKxV7ubsouPI+exFUYi3F2mN8bpj9nrG6cpX3KHA3Fcid4FO4g1a11PFpe3u5q+7Kkb0ZusNPlOkkd5JjKffOEOvCUxTM3qvtT3n0hrV7ON8UdMXjT9exaqsq661SdmmnlcrkZhNmO8Edj2ynd4k7o/E2r1O6MqnlXEwoWCTaMAAAFtt/0MH4IVppfx93mtvQ3l9n4wkEalQAAAAAAAAAAAAAAClFuqPAAGUUC6WviNcLFa22/T1FSULO+WZzeklld4uVy7e2E2I65o6m7Xr3apn9G8VzEbm74eQ1/ELUNSmpbhV1MFLT87cSq1Y5FXDXNxsjk33wc+NmjB24izGUzP9hmn8U712p9T3+1anTS1LUUOopmxufzyPWnljRMdl7kRWq7Hkn7EfOHs12vrznRHVtrTE5PWpNa6it1db7dW0lrsS17la2qmqVqejRPHlRrfFUTfYWMJZrpqrpmasvTLImqVc4m2Os0nRUN/td2rpLhJMra2t6TDpsoitVUTZGpjCN7sHVgL1GIqqtV0xq+ke38+8sV05b1Wj4p3yWhkt96hpLtRyN5XsqY8OVPduN/v4HbOjLUVa9uZplrrz6qRM+Nz39AxzI1Xstc/mVE8lXCZ98ISFMTlGe+Wr5GzAAAttv8AoYPwQrTS/j7vNbehvL7PxhII1KgAAAAAAAAAAAAAAFKLdUeAAAAC6aa1g7S2k62mtWUutfMqPmxtBEiYTHm5VV3thFI6/hP/AEX4mr8tPeW8VZQ1Gjrw61att1ymk2ZUtWZ73Lu1y4cqr7KqnRirOvh6qI9mKZynNZeN92Wv1tJTNcqx0MLYsZ2Ry9p2P3T9jk0Ta1LGt7y2uTnKFb9ZOqdFVumLy50saR89BM7tOie1coxf/K7oi+GfLu3uYTUxFN+3HNjW3ZSpZItGAAAABbbf9DB+CFaaX8fd5rb0N5fZ+MJBGpUAAAAAAAAAAAAAAApRbqjwAAAAZyoGAPtV1U9bVS1NVK6WeVyve9y7uVTWmmKKdWn7MvllcYNmGAAAAAAttv8AoYPwQrTS/j7vNbehvL7PxhII1KgAAAAAAAAAAAAAAGq6jg9WT4Pqdqb3DjrL4/ZDD8SrsdRwerJ8Dam9w46ybIYfiVdjqOD1ZPgbU3uHHWTZDD8SrsdRwerJ8Dam9w46ybIYfiVdjqOD1ZPgbU3uHHWTZDD8SrsdRwerJ8Dam9w46ybIYfiVdjqOD1ZPgbU3uHHWTZDD8SrsdRwerJ8Dam9w46ybIYfiVdjqOD1ZPgbU3uHHWTZDD8SrsdRwerJ8Dam9w46ybIYfiVdjqOD1ZPgbU3uHHWTZDD8SrsdRwerJ8Dam9w46ybIYfiVdjqOD1ZPgbU3uHHWTZDD8SrsdRwerJ8Dam9w46ybIYfiVdmygiSGFkSLlGJjJ8/i8ROIvVXZjLN9Lg8NGGsU2YnOKYyezmdY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0" y="-685800"/>
            <a:ext cx="2162175" cy="143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4344" name="Picture 8" descr="http://img.ifeng.com/res/200708/0817_146508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614574" y="3933056"/>
            <a:ext cx="614303" cy="410741"/>
          </a:xfrm>
          <a:prstGeom prst="rect">
            <a:avLst/>
          </a:prstGeom>
          <a:noFill/>
        </p:spPr>
      </p:pic>
      <p:sp>
        <p:nvSpPr>
          <p:cNvPr id="38" name="文字方塊 37"/>
          <p:cNvSpPr txBox="1"/>
          <p:nvPr/>
        </p:nvSpPr>
        <p:spPr>
          <a:xfrm>
            <a:off x="4242630" y="4293096"/>
            <a:ext cx="1481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tx2"/>
                </a:solidFill>
                <a:ea typeface="標楷體" pitchFamily="65" charset="-120"/>
                <a:cs typeface="Times New Roman" pitchFamily="18" charset="0"/>
              </a:rPr>
              <a:t>Taiwan (?)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27784" y="333375"/>
            <a:ext cx="6373341" cy="603250"/>
          </a:xfrm>
        </p:spPr>
        <p:txBody>
          <a:bodyPr/>
          <a:lstStyle/>
          <a:p>
            <a:r>
              <a:rPr lang="en-US" altLang="zh-TW" b="1" i="0" dirty="0" smtClean="0">
                <a:latin typeface="Times New Roman" pitchFamily="18" charset="0"/>
                <a:cs typeface="Times New Roman" pitchFamily="18" charset="0"/>
              </a:rPr>
              <a:t>K. Top 10 casinos of the world</a:t>
            </a:r>
            <a:endParaRPr lang="zh-TW" altLang="en-US" b="1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65840" y="6553200"/>
            <a:ext cx="478160" cy="304800"/>
          </a:xfrm>
        </p:spPr>
        <p:txBody>
          <a:bodyPr/>
          <a:lstStyle/>
          <a:p>
            <a:fld id="{3D61EF21-E498-48A5-9052-471CC96A7131}" type="slidenum">
              <a:rPr lang="ko-KR" altLang="en-US" sz="1200" smtClean="0"/>
              <a:pPr/>
              <a:t>12</a:t>
            </a:fld>
            <a:endParaRPr lang="en-US" altLang="ko-KR" sz="12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79512" y="1124744"/>
          <a:ext cx="8784976" cy="5164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07"/>
                <a:gridCol w="1931637"/>
                <a:gridCol w="900100"/>
                <a:gridCol w="1656184"/>
                <a:gridCol w="1872208"/>
                <a:gridCol w="818073"/>
                <a:gridCol w="1342167"/>
              </a:tblGrid>
              <a:tr h="216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chemeClr val="bg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latin typeface="Times New Roman" pitchFamily="18" charset="0"/>
                        </a:rPr>
                        <a:t>Name </a:t>
                      </a:r>
                      <a:r>
                        <a:rPr lang="en-US" sz="1400" kern="0" dirty="0" smtClean="0">
                          <a:latin typeface="Times New Roman" pitchFamily="18" charset="0"/>
                        </a:rPr>
                        <a:t>(</a:t>
                      </a:r>
                      <a:r>
                        <a:rPr lang="en-US" altLang="zh-TW" sz="1400" kern="0" dirty="0" smtClean="0">
                          <a:latin typeface="Times New Roman" pitchFamily="18" charset="0"/>
                        </a:rPr>
                        <a:t>Opening Time</a:t>
                      </a:r>
                      <a:r>
                        <a:rPr lang="en-US" sz="1400" kern="0" dirty="0" smtClean="0">
                          <a:latin typeface="Times New Roman" pitchFamily="18" charset="0"/>
                        </a:rPr>
                        <a:t>)</a:t>
                      </a:r>
                      <a:endParaRPr lang="zh-TW" sz="1400" kern="100" dirty="0">
                        <a:solidFill>
                          <a:schemeClr val="bg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kern="0" dirty="0" smtClean="0">
                          <a:latin typeface="Times New Roman" pitchFamily="18" charset="0"/>
                        </a:rPr>
                        <a:t>Location</a:t>
                      </a:r>
                      <a:endParaRPr lang="zh-TW" sz="1400" kern="100" dirty="0">
                        <a:solidFill>
                          <a:schemeClr val="bg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kern="0" dirty="0" smtClean="0">
                          <a:latin typeface="Times New Roman" pitchFamily="18" charset="0"/>
                        </a:rPr>
                        <a:t>Casino Operator</a:t>
                      </a:r>
                      <a:endParaRPr lang="zh-TW" sz="1400" kern="100" dirty="0">
                        <a:solidFill>
                          <a:schemeClr val="bg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kern="0" dirty="0" smtClean="0">
                          <a:latin typeface="Times New Roman" pitchFamily="18" charset="0"/>
                        </a:rPr>
                        <a:t>Scale of casino</a:t>
                      </a:r>
                      <a:endParaRPr lang="zh-TW" sz="1400" kern="100" dirty="0">
                        <a:solidFill>
                          <a:schemeClr val="bg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kern="0" dirty="0" smtClean="0">
                          <a:latin typeface="Times New Roman" pitchFamily="18" charset="0"/>
                        </a:rPr>
                        <a:t>Rooms</a:t>
                      </a:r>
                      <a:endParaRPr lang="zh-TW" sz="1400" kern="100" dirty="0">
                        <a:solidFill>
                          <a:schemeClr val="bg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kern="0" dirty="0" smtClean="0">
                          <a:latin typeface="Times New Roman" pitchFamily="18" charset="0"/>
                        </a:rPr>
                        <a:t>Construction Cost</a:t>
                      </a:r>
                      <a:r>
                        <a:rPr lang="en-US" altLang="zh-TW" sz="1400" kern="0" baseline="0" dirty="0" smtClean="0">
                          <a:latin typeface="Times New Roman" pitchFamily="18" charset="0"/>
                        </a:rPr>
                        <a:t> (USD)</a:t>
                      </a:r>
                      <a:endParaRPr lang="zh-TW" sz="1400" kern="100" dirty="0">
                        <a:solidFill>
                          <a:schemeClr val="bg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/>
                </a:tc>
              </a:tr>
              <a:tr h="312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00" dirty="0">
                          <a:latin typeface="Times New Roman" pitchFamily="18" charset="0"/>
                        </a:rPr>
                        <a:t>1</a:t>
                      </a:r>
                      <a:endParaRPr lang="zh-TW" sz="1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altLang="zh-TW" sz="1400" u="none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MGM City Center</a:t>
                      </a:r>
                      <a:r>
                        <a:rPr lang="pt-PT" sz="1400" u="none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(2009)</a:t>
                      </a:r>
                      <a:endParaRPr lang="zh-TW" sz="1400" u="none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kern="0" dirty="0" smtClean="0">
                          <a:latin typeface="Times New Roman" pitchFamily="18" charset="0"/>
                          <a:cs typeface="Times New Roman" pitchFamily="18" charset="0"/>
                        </a:rPr>
                        <a:t>Las</a:t>
                      </a:r>
                      <a:r>
                        <a:rPr lang="en-US" altLang="zh-TW" sz="14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Vegas</a:t>
                      </a:r>
                      <a:endParaRPr lang="zh-TW" sz="1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latin typeface="Times New Roman" pitchFamily="18" charset="0"/>
                        </a:rPr>
                        <a:t>MGM Resorts Int’l</a:t>
                      </a:r>
                      <a:endParaRPr lang="zh-TW" sz="1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latin typeface="Times New Roman" pitchFamily="18" charset="0"/>
                        </a:rPr>
                        <a:t>14,000</a:t>
                      </a:r>
                      <a:r>
                        <a:rPr lang="en-US" altLang="zh-TW" sz="1400" kern="0" dirty="0" smtClean="0">
                          <a:latin typeface="Times New Roman" pitchFamily="18" charset="0"/>
                        </a:rPr>
                        <a:t>m2</a:t>
                      </a:r>
                      <a:endParaRPr lang="zh-TW" sz="1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latin typeface="Times New Roman" pitchFamily="18" charset="0"/>
                        </a:rPr>
                        <a:t>6600</a:t>
                      </a:r>
                      <a:endParaRPr lang="zh-TW" sz="1400" kern="100" dirty="0">
                        <a:latin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latin typeface="Times New Roman" pitchFamily="18" charset="0"/>
                        </a:rPr>
                        <a:t>9.2 billion</a:t>
                      </a:r>
                      <a:endParaRPr lang="zh-TW" sz="1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</a:tr>
              <a:tr h="409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00">
                          <a:latin typeface="Times New Roman" pitchFamily="18" charset="0"/>
                        </a:rPr>
                        <a:t>2</a:t>
                      </a:r>
                      <a:endParaRPr lang="zh-TW" sz="1400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u="none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Marina </a:t>
                      </a:r>
                      <a:r>
                        <a:rPr lang="pt-PT" sz="1400" u="none" kern="100" dirty="0">
                          <a:latin typeface="Times New Roman" pitchFamily="18" charset="0"/>
                          <a:cs typeface="Times New Roman" pitchFamily="18" charset="0"/>
                        </a:rPr>
                        <a:t>Bay </a:t>
                      </a:r>
                      <a:r>
                        <a:rPr lang="pt-PT" sz="1400" u="none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Sands(2010)</a:t>
                      </a:r>
                      <a:endParaRPr lang="zh-TW" sz="1400" u="none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0" dirty="0" smtClean="0">
                          <a:latin typeface="Times New Roman" pitchFamily="18" charset="0"/>
                          <a:cs typeface="Times New Roman" pitchFamily="18" charset="0"/>
                        </a:rPr>
                        <a:t>Singapore</a:t>
                      </a:r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400" kern="100" dirty="0">
                        <a:latin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latin typeface="Times New Roman" pitchFamily="18" charset="0"/>
                        </a:rPr>
                        <a:t>Las Vegas Sands</a:t>
                      </a:r>
                      <a:endParaRPr lang="zh-TW" sz="1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latin typeface="Times New Roman" pitchFamily="18" charset="0"/>
                        </a:rPr>
                        <a:t>500 </a:t>
                      </a:r>
                      <a:r>
                        <a:rPr lang="en-US" sz="1400" kern="0" dirty="0" smtClean="0">
                          <a:latin typeface="Times New Roman" pitchFamily="18" charset="0"/>
                        </a:rPr>
                        <a:t>table</a:t>
                      </a:r>
                      <a:r>
                        <a:rPr lang="en-US" sz="1400" kern="100" dirty="0" smtClean="0">
                          <a:latin typeface="Times New Roman" pitchFamily="18" charset="0"/>
                        </a:rPr>
                        <a:t>/</a:t>
                      </a:r>
                      <a:r>
                        <a:rPr lang="en-US" sz="1400" kern="0" dirty="0" smtClean="0">
                          <a:latin typeface="Times New Roman" pitchFamily="18" charset="0"/>
                        </a:rPr>
                        <a:t>2500 </a:t>
                      </a:r>
                      <a:r>
                        <a:rPr lang="en-US" sz="1400" kern="0" dirty="0">
                          <a:latin typeface="Times New Roman" pitchFamily="18" charset="0"/>
                        </a:rPr>
                        <a:t>slots</a:t>
                      </a:r>
                      <a:endParaRPr lang="zh-TW" sz="1400" kern="100" dirty="0">
                        <a:latin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latin typeface="Times New Roman" pitchFamily="18" charset="0"/>
                        </a:rPr>
                        <a:t>15,000 </a:t>
                      </a:r>
                      <a:r>
                        <a:rPr lang="en-US" altLang="zh-TW" sz="1400" kern="0" dirty="0" smtClean="0">
                          <a:latin typeface="Times New Roman" pitchFamily="18" charset="0"/>
                        </a:rPr>
                        <a:t>m2</a:t>
                      </a:r>
                      <a:endParaRPr lang="zh-TW" sz="1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latin typeface="Times New Roman" pitchFamily="18" charset="0"/>
                        </a:rPr>
                        <a:t>2561</a:t>
                      </a:r>
                      <a:endParaRPr lang="zh-TW" sz="1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latin typeface="Times New Roman" pitchFamily="18" charset="0"/>
                        </a:rPr>
                        <a:t>8 billion</a:t>
                      </a:r>
                      <a:endParaRPr lang="zh-TW" sz="1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</a:tr>
              <a:tr h="312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00">
                          <a:latin typeface="Times New Roman" pitchFamily="18" charset="0"/>
                        </a:rPr>
                        <a:t>3</a:t>
                      </a:r>
                      <a:endParaRPr lang="zh-TW" sz="1400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300" u="none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Resort World</a:t>
                      </a:r>
                      <a:r>
                        <a:rPr lang="pt-PT" sz="1300" u="none" kern="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t-PT" sz="1300" u="none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Sentosa(2009)</a:t>
                      </a:r>
                      <a:endParaRPr lang="zh-TW" sz="1300" u="none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0" dirty="0" smtClean="0">
                          <a:latin typeface="Times New Roman" pitchFamily="18" charset="0"/>
                          <a:cs typeface="Times New Roman" pitchFamily="18" charset="0"/>
                        </a:rPr>
                        <a:t>Singapore</a:t>
                      </a:r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 err="1" smtClean="0">
                          <a:latin typeface="Times New Roman" pitchFamily="18" charset="0"/>
                        </a:rPr>
                        <a:t>Genting</a:t>
                      </a:r>
                      <a:r>
                        <a:rPr lang="en-US" sz="1400" kern="0" dirty="0" smtClean="0">
                          <a:latin typeface="Times New Roman" pitchFamily="18" charset="0"/>
                        </a:rPr>
                        <a:t> </a:t>
                      </a:r>
                      <a:r>
                        <a:rPr lang="en-US" sz="1400" kern="0" dirty="0">
                          <a:latin typeface="Times New Roman" pitchFamily="18" charset="0"/>
                        </a:rPr>
                        <a:t>Group</a:t>
                      </a:r>
                      <a:endParaRPr lang="zh-TW" sz="1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latin typeface="Times New Roman" pitchFamily="18" charset="0"/>
                        </a:rPr>
                        <a:t>500 </a:t>
                      </a:r>
                      <a:r>
                        <a:rPr lang="en-US" sz="1400" kern="0" dirty="0" smtClean="0">
                          <a:latin typeface="Times New Roman" pitchFamily="18" charset="0"/>
                        </a:rPr>
                        <a:t>tables</a:t>
                      </a:r>
                      <a:r>
                        <a:rPr lang="en-US" sz="1400" kern="100" dirty="0" smtClean="0">
                          <a:latin typeface="Times New Roman" pitchFamily="18" charset="0"/>
                        </a:rPr>
                        <a:t>/</a:t>
                      </a:r>
                      <a:r>
                        <a:rPr lang="en-US" sz="1400" kern="100" baseline="0" dirty="0" smtClean="0">
                          <a:latin typeface="Times New Roman" pitchFamily="18" charset="0"/>
                        </a:rPr>
                        <a:t> </a:t>
                      </a:r>
                      <a:r>
                        <a:rPr lang="en-US" sz="1400" kern="0" dirty="0" smtClean="0">
                          <a:latin typeface="Times New Roman" pitchFamily="18" charset="0"/>
                        </a:rPr>
                        <a:t>2200 </a:t>
                      </a:r>
                      <a:r>
                        <a:rPr lang="en-US" sz="1400" kern="0" dirty="0">
                          <a:latin typeface="Times New Roman" pitchFamily="18" charset="0"/>
                        </a:rPr>
                        <a:t>slots</a:t>
                      </a:r>
                      <a:endParaRPr lang="zh-TW" sz="1400" kern="100" dirty="0">
                        <a:latin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latin typeface="Times New Roman" pitchFamily="18" charset="0"/>
                        </a:rPr>
                        <a:t>15,000 </a:t>
                      </a:r>
                      <a:r>
                        <a:rPr lang="en-US" altLang="zh-TW" sz="1400" kern="0" dirty="0" smtClean="0">
                          <a:latin typeface="Times New Roman" pitchFamily="18" charset="0"/>
                        </a:rPr>
                        <a:t>m2</a:t>
                      </a:r>
                      <a:endParaRPr lang="zh-TW" sz="1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Times New Roman" pitchFamily="18" charset="0"/>
                        </a:rPr>
                        <a:t>1,840</a:t>
                      </a:r>
                      <a:endParaRPr lang="zh-TW" sz="1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latin typeface="Times New Roman" pitchFamily="18" charset="0"/>
                        </a:rPr>
                        <a:t>6.59 billion</a:t>
                      </a:r>
                      <a:endParaRPr lang="zh-TW" sz="1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</a:tr>
              <a:tr h="312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Times New Roman" pitchFamily="18" charset="0"/>
                        </a:rPr>
                        <a:t>4</a:t>
                      </a:r>
                      <a:endParaRPr lang="zh-TW" sz="1400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u="none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Sands </a:t>
                      </a:r>
                      <a:r>
                        <a:rPr lang="pt-PT" sz="1400" u="none" kern="100" dirty="0">
                          <a:latin typeface="Times New Roman" pitchFamily="18" charset="0"/>
                          <a:cs typeface="Times New Roman" pitchFamily="18" charset="0"/>
                        </a:rPr>
                        <a:t>Cotai </a:t>
                      </a:r>
                      <a:r>
                        <a:rPr lang="pt-PT" sz="1400" u="none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Central</a:t>
                      </a:r>
                      <a:r>
                        <a:rPr lang="pt-PT" altLang="zh-TW" sz="1400" u="none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(2011) </a:t>
                      </a:r>
                      <a:endParaRPr lang="zh-TW" sz="1400" u="none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0" dirty="0" smtClean="0">
                          <a:latin typeface="Times New Roman" pitchFamily="18" charset="0"/>
                          <a:cs typeface="Times New Roman" pitchFamily="18" charset="0"/>
                        </a:rPr>
                        <a:t>Macau</a:t>
                      </a:r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latin typeface="Times New Roman" pitchFamily="18" charset="0"/>
                        </a:rPr>
                        <a:t>Las </a:t>
                      </a:r>
                      <a:r>
                        <a:rPr lang="en-US" sz="1400" kern="0" dirty="0">
                          <a:latin typeface="Times New Roman" pitchFamily="18" charset="0"/>
                        </a:rPr>
                        <a:t>Vegas Sands</a:t>
                      </a:r>
                      <a:endParaRPr lang="zh-TW" sz="1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latin typeface="Times New Roman" pitchFamily="18" charset="0"/>
                        </a:rPr>
                        <a:t>350 table</a:t>
                      </a:r>
                      <a:r>
                        <a:rPr lang="en-US" sz="1400" kern="100" dirty="0" smtClean="0">
                          <a:latin typeface="Times New Roman" pitchFamily="18" charset="0"/>
                        </a:rPr>
                        <a:t>/</a:t>
                      </a:r>
                      <a:r>
                        <a:rPr lang="en-US" sz="1400" kern="100" baseline="0" dirty="0" smtClean="0">
                          <a:latin typeface="Times New Roman" pitchFamily="18" charset="0"/>
                        </a:rPr>
                        <a:t> </a:t>
                      </a:r>
                      <a:r>
                        <a:rPr lang="en-US" sz="1400" kern="0" dirty="0" smtClean="0">
                          <a:latin typeface="Times New Roman" pitchFamily="18" charset="0"/>
                        </a:rPr>
                        <a:t>2000 machine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0" dirty="0" smtClean="0">
                          <a:latin typeface="Times New Roman" pitchFamily="18" charset="0"/>
                        </a:rPr>
                        <a:t>27500 </a:t>
                      </a:r>
                      <a:r>
                        <a:rPr lang="en-US" altLang="zh-TW" sz="1400" kern="100" dirty="0" smtClean="0">
                          <a:latin typeface="Times New Roman" pitchFamily="18" charset="0"/>
                        </a:rPr>
                        <a:t>m2</a:t>
                      </a:r>
                      <a:endParaRPr lang="zh-TW" altLang="zh-TW" sz="1400" kern="100" dirty="0" smtClean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latin typeface="Times New Roman" pitchFamily="18" charset="0"/>
                        </a:rPr>
                        <a:t>5836 </a:t>
                      </a:r>
                      <a:endParaRPr lang="zh-TW" sz="1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latin typeface="Times New Roman" pitchFamily="18" charset="0"/>
                        </a:rPr>
                        <a:t>4.4 billion</a:t>
                      </a:r>
                      <a:endParaRPr lang="zh-TW" sz="1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</a:tr>
              <a:tr h="216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Times New Roman" pitchFamily="18" charset="0"/>
                        </a:rPr>
                        <a:t>5</a:t>
                      </a:r>
                      <a:endParaRPr lang="zh-TW" sz="1400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u="none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Galaxy Macau</a:t>
                      </a:r>
                      <a:r>
                        <a:rPr lang="en-US" altLang="zh-TW" sz="1400" u="none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(2011)</a:t>
                      </a:r>
                      <a:endParaRPr lang="zh-TW" sz="1400" u="none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0" dirty="0" smtClean="0">
                          <a:latin typeface="Times New Roman" pitchFamily="18" charset="0"/>
                          <a:cs typeface="Times New Roman" pitchFamily="18" charset="0"/>
                        </a:rPr>
                        <a:t>Macau</a:t>
                      </a:r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kern="0" dirty="0" smtClean="0">
                          <a:latin typeface="Times New Roman" pitchFamily="18" charset="0"/>
                        </a:rPr>
                        <a:t>Galaxy Entertainment</a:t>
                      </a:r>
                      <a:endParaRPr lang="zh-TW" sz="1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0" dirty="0" smtClean="0">
                          <a:latin typeface="Times New Roman" pitchFamily="18" charset="0"/>
                        </a:rPr>
                        <a:t>450 tables</a:t>
                      </a:r>
                      <a:r>
                        <a:rPr lang="en-US" altLang="zh-TW" sz="1400" kern="100" dirty="0" smtClean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/</a:t>
                      </a:r>
                      <a:r>
                        <a:rPr lang="en-US" altLang="zh-TW" sz="1400" kern="100" baseline="0" dirty="0" smtClean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0" dirty="0" smtClean="0">
                          <a:latin typeface="Times New Roman" pitchFamily="18" charset="0"/>
                        </a:rPr>
                        <a:t>1000 slot</a:t>
                      </a:r>
                      <a:endParaRPr lang="zh-TW" sz="1400" kern="100" dirty="0">
                        <a:latin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latin typeface="Times New Roman" pitchFamily="18" charset="0"/>
                        </a:rPr>
                        <a:t>2200</a:t>
                      </a:r>
                      <a:endParaRPr lang="zh-TW" sz="1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latin typeface="Times New Roman" pitchFamily="18" charset="0"/>
                        </a:rPr>
                        <a:t>4.4 billion (including project phase</a:t>
                      </a:r>
                      <a:r>
                        <a:rPr lang="en-US" sz="1400" kern="0" baseline="0" dirty="0" smtClean="0">
                          <a:latin typeface="Times New Roman" pitchFamily="18" charset="0"/>
                        </a:rPr>
                        <a:t> 2</a:t>
                      </a:r>
                      <a:r>
                        <a:rPr lang="en-US" sz="1400" kern="0" dirty="0" smtClean="0">
                          <a:latin typeface="Times New Roman" pitchFamily="18" charset="0"/>
                        </a:rPr>
                        <a:t>)</a:t>
                      </a:r>
                      <a:endParaRPr lang="zh-TW" sz="1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</a:tr>
              <a:tr h="438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Times New Roman" pitchFamily="18" charset="0"/>
                        </a:rPr>
                        <a:t>6</a:t>
                      </a:r>
                      <a:endParaRPr lang="zh-TW" sz="1400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u="none" kern="0" dirty="0" smtClean="0">
                          <a:latin typeface="Times New Roman" pitchFamily="18" charset="0"/>
                          <a:cs typeface="Times New Roman" pitchFamily="18" charset="0"/>
                        </a:rPr>
                        <a:t>Wynn </a:t>
                      </a:r>
                      <a:r>
                        <a:rPr lang="en-US" altLang="zh-TW" sz="1400" u="none" kern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Cotai</a:t>
                      </a:r>
                      <a:r>
                        <a:rPr lang="en-US" sz="1400" u="none" kern="0" dirty="0" smtClean="0">
                          <a:latin typeface="Times New Roman" pitchFamily="18" charset="0"/>
                          <a:cs typeface="Times New Roman" pitchFamily="18" charset="0"/>
                        </a:rPr>
                        <a:t>(2015)</a:t>
                      </a:r>
                      <a:endParaRPr lang="zh-TW" sz="1400" u="none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0" dirty="0" smtClean="0">
                          <a:latin typeface="Times New Roman" pitchFamily="18" charset="0"/>
                          <a:cs typeface="Times New Roman" pitchFamily="18" charset="0"/>
                        </a:rPr>
                        <a:t>Macau</a:t>
                      </a:r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latin typeface="Times New Roman" pitchFamily="18" charset="0"/>
                        </a:rPr>
                        <a:t>Wynn </a:t>
                      </a:r>
                      <a:r>
                        <a:rPr lang="en-US" sz="1400" kern="100" dirty="0">
                          <a:latin typeface="Times New Roman" pitchFamily="18" charset="0"/>
                        </a:rPr>
                        <a:t>Resorts</a:t>
                      </a:r>
                      <a:endParaRPr lang="zh-TW" sz="1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latin typeface="Times New Roman" pitchFamily="18" charset="0"/>
                        </a:rPr>
                        <a:t>500</a:t>
                      </a:r>
                      <a:r>
                        <a:rPr lang="en-US" altLang="zh-TW" sz="1400" kern="0" dirty="0" smtClean="0">
                          <a:latin typeface="Times New Roman" pitchFamily="18" charset="0"/>
                        </a:rPr>
                        <a:t>tables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kern="0" dirty="0" smtClean="0">
                          <a:latin typeface="Times New Roman" pitchFamily="18" charset="0"/>
                        </a:rPr>
                        <a:t>Slot</a:t>
                      </a:r>
                      <a:r>
                        <a:rPr lang="en-US" altLang="zh-TW" sz="1400" kern="0" baseline="0" dirty="0" smtClean="0">
                          <a:latin typeface="Times New Roman" pitchFamily="18" charset="0"/>
                        </a:rPr>
                        <a:t> /areas TBD</a:t>
                      </a:r>
                      <a:endParaRPr lang="zh-TW" sz="1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latin typeface="Times New Roman" pitchFamily="18" charset="0"/>
                        </a:rPr>
                        <a:t>2000</a:t>
                      </a:r>
                      <a:endParaRPr lang="zh-TW" sz="1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latin typeface="Times New Roman" pitchFamily="18" charset="0"/>
                        </a:rPr>
                        <a:t>4</a:t>
                      </a:r>
                      <a:r>
                        <a:rPr lang="en-US" sz="1400" kern="0" baseline="0" dirty="0" smtClean="0">
                          <a:latin typeface="Times New Roman" pitchFamily="18" charset="0"/>
                        </a:rPr>
                        <a:t> billion</a:t>
                      </a:r>
                      <a:endParaRPr lang="zh-TW" sz="1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</a:tr>
              <a:tr h="585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Times New Roman" pitchFamily="18" charset="0"/>
                        </a:rPr>
                        <a:t>7</a:t>
                      </a:r>
                      <a:endParaRPr lang="zh-TW" sz="1400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u="none" kern="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Baha</a:t>
                      </a:r>
                      <a:r>
                        <a:rPr lang="en-US" sz="1400" u="none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 Mar(2014</a:t>
                      </a:r>
                      <a:r>
                        <a:rPr lang="en-US" sz="1400" u="none" kern="1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zh-TW" sz="1400" u="none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Bahamas</a:t>
                      </a:r>
                      <a:endParaRPr lang="zh-TW" sz="1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latin typeface="Times New Roman" pitchFamily="18" charset="0"/>
                        </a:rPr>
                        <a:t>Owned by </a:t>
                      </a:r>
                      <a:r>
                        <a:rPr lang="en-US" sz="1400" kern="0" dirty="0" err="1" smtClean="0">
                          <a:latin typeface="Times New Roman" pitchFamily="18" charset="0"/>
                        </a:rPr>
                        <a:t>Baha</a:t>
                      </a:r>
                      <a:r>
                        <a:rPr lang="en-US" sz="1400" kern="0" dirty="0" smtClean="0">
                          <a:latin typeface="Times New Roman" pitchFamily="18" charset="0"/>
                        </a:rPr>
                        <a:t> Mar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latin typeface="Times New Roman" pitchFamily="18" charset="0"/>
                        </a:rPr>
                        <a:t>Operated</a:t>
                      </a:r>
                      <a:r>
                        <a:rPr lang="en-US" sz="1400" kern="0" baseline="0" dirty="0" smtClean="0">
                          <a:latin typeface="Times New Roman" pitchFamily="18" charset="0"/>
                        </a:rPr>
                        <a:t> by GGAM</a:t>
                      </a:r>
                      <a:endParaRPr lang="zh-TW" sz="1400" kern="100" dirty="0">
                        <a:latin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latin typeface="Times New Roman" pitchFamily="18" charset="0"/>
                        </a:rPr>
                        <a:t>150tables</a:t>
                      </a:r>
                      <a:r>
                        <a:rPr lang="en-US" sz="1400" kern="100" dirty="0" smtClean="0">
                          <a:latin typeface="Times New Roman" pitchFamily="18" charset="0"/>
                        </a:rPr>
                        <a:t>/</a:t>
                      </a:r>
                      <a:r>
                        <a:rPr lang="en-US" sz="1400" kern="100" baseline="0" dirty="0" smtClean="0">
                          <a:latin typeface="Times New Roman" pitchFamily="18" charset="0"/>
                        </a:rPr>
                        <a:t> </a:t>
                      </a:r>
                      <a:r>
                        <a:rPr lang="en-US" sz="1400" kern="0" dirty="0" smtClean="0">
                          <a:latin typeface="Times New Roman" pitchFamily="18" charset="0"/>
                        </a:rPr>
                        <a:t>1500</a:t>
                      </a:r>
                      <a:r>
                        <a:rPr lang="en-US" sz="1400" kern="0" baseline="0" dirty="0" smtClean="0">
                          <a:latin typeface="Times New Roman" pitchFamily="18" charset="0"/>
                        </a:rPr>
                        <a:t> slots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0" dirty="0" smtClean="0">
                          <a:latin typeface="Times New Roman" pitchFamily="18" charset="0"/>
                        </a:rPr>
                        <a:t>9300m2</a:t>
                      </a:r>
                      <a:endParaRPr lang="zh-TW" altLang="zh-TW" sz="1400" kern="100" dirty="0" smtClean="0">
                        <a:latin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latin typeface="Times New Roman" pitchFamily="18" charset="0"/>
                        </a:rPr>
                        <a:t>3100</a:t>
                      </a:r>
                      <a:endParaRPr lang="zh-TW" sz="1400" kern="100" dirty="0">
                        <a:latin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latin typeface="Times New Roman" pitchFamily="18" charset="0"/>
                        </a:rPr>
                        <a:t>3.5</a:t>
                      </a:r>
                      <a:r>
                        <a:rPr lang="en-US" sz="1400" kern="0" baseline="0" dirty="0" smtClean="0">
                          <a:latin typeface="Times New Roman" pitchFamily="18" charset="0"/>
                        </a:rPr>
                        <a:t> billion</a:t>
                      </a:r>
                      <a:endParaRPr lang="zh-TW" sz="1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</a:tr>
              <a:tr h="505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Times New Roman" pitchFamily="18" charset="0"/>
                        </a:rPr>
                        <a:t>8</a:t>
                      </a:r>
                      <a:endParaRPr lang="zh-TW" sz="1400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kern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400" u="none" strike="noStrike" kern="0" dirty="0" smtClean="0">
                          <a:latin typeface="Times New Roman" pitchFamily="18" charset="0"/>
                          <a:cs typeface="Times New Roman" pitchFamily="18" charset="0"/>
                        </a:rPr>
                        <a:t>Venetian Macau</a:t>
                      </a:r>
                      <a:r>
                        <a:rPr lang="en-US" sz="1400" u="none" kern="0" dirty="0" smtClean="0">
                          <a:latin typeface="Times New Roman" pitchFamily="18" charset="0"/>
                          <a:cs typeface="Times New Roman" pitchFamily="18" charset="0"/>
                        </a:rPr>
                        <a:t>(2006)</a:t>
                      </a:r>
                      <a:endParaRPr lang="zh-TW" sz="1400" u="none" kern="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0" dirty="0" smtClean="0">
                          <a:latin typeface="Times New Roman" pitchFamily="18" charset="0"/>
                          <a:cs typeface="Times New Roman" pitchFamily="18" charset="0"/>
                        </a:rPr>
                        <a:t>Macau</a:t>
                      </a:r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latin typeface="Times New Roman" pitchFamily="18" charset="0"/>
                        </a:rPr>
                        <a:t>Las </a:t>
                      </a:r>
                      <a:r>
                        <a:rPr lang="en-US" sz="1400" kern="0" dirty="0">
                          <a:latin typeface="Times New Roman" pitchFamily="18" charset="0"/>
                        </a:rPr>
                        <a:t>Vegas Sands</a:t>
                      </a:r>
                      <a:endParaRPr lang="zh-TW" sz="1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0" dirty="0" smtClean="0">
                          <a:latin typeface="Times New Roman" pitchFamily="18" charset="0"/>
                        </a:rPr>
                        <a:t>870 tables/</a:t>
                      </a:r>
                      <a:r>
                        <a:rPr lang="en-US" altLang="zh-TW" sz="1400" kern="100" baseline="0" dirty="0" smtClean="0">
                          <a:latin typeface="Times New Roman" pitchFamily="18" charset="0"/>
                        </a:rPr>
                        <a:t> </a:t>
                      </a:r>
                      <a:r>
                        <a:rPr lang="en-US" sz="1400" kern="0" dirty="0" smtClean="0">
                          <a:latin typeface="Times New Roman" pitchFamily="18" charset="0"/>
                        </a:rPr>
                        <a:t>3700 slots</a:t>
                      </a:r>
                      <a:endParaRPr lang="zh-TW" sz="1400" kern="100" dirty="0">
                        <a:latin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latin typeface="Times New Roman" pitchFamily="18" charset="0"/>
                        </a:rPr>
                        <a:t>35610 </a:t>
                      </a:r>
                      <a:r>
                        <a:rPr lang="en-US" altLang="zh-TW" sz="1400" kern="0" dirty="0" smtClean="0">
                          <a:latin typeface="Times New Roman" pitchFamily="18" charset="0"/>
                        </a:rPr>
                        <a:t>m2</a:t>
                      </a:r>
                      <a:endParaRPr lang="zh-TW" sz="1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Times New Roman" pitchFamily="18" charset="0"/>
                        </a:rPr>
                        <a:t>3000</a:t>
                      </a:r>
                      <a:endParaRPr lang="zh-TW" sz="1400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latin typeface="Times New Roman" pitchFamily="18" charset="0"/>
                        </a:rPr>
                        <a:t>3</a:t>
                      </a:r>
                      <a:r>
                        <a:rPr lang="en-US" sz="1400" kern="0" baseline="0" dirty="0" smtClean="0">
                          <a:latin typeface="Times New Roman" pitchFamily="18" charset="0"/>
                        </a:rPr>
                        <a:t> billion</a:t>
                      </a:r>
                      <a:endParaRPr lang="zh-TW" sz="1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</a:tr>
              <a:tr h="312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Times New Roman" pitchFamily="18" charset="0"/>
                        </a:rPr>
                        <a:t>9</a:t>
                      </a:r>
                      <a:endParaRPr lang="zh-TW" sz="1400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u="none" kern="0" dirty="0" smtClean="0">
                          <a:latin typeface="Times New Roman" pitchFamily="18" charset="0"/>
                          <a:cs typeface="Times New Roman" pitchFamily="18" charset="0"/>
                        </a:rPr>
                        <a:t>MGM </a:t>
                      </a:r>
                      <a:r>
                        <a:rPr lang="en-US" sz="1400" u="none" kern="0" dirty="0" err="1">
                          <a:latin typeface="Times New Roman" pitchFamily="18" charset="0"/>
                          <a:cs typeface="Times New Roman" pitchFamily="18" charset="0"/>
                        </a:rPr>
                        <a:t>Cotai</a:t>
                      </a:r>
                      <a:r>
                        <a:rPr lang="en-US" sz="1400" u="none" kern="0" dirty="0">
                          <a:latin typeface="Times New Roman" pitchFamily="18" charset="0"/>
                          <a:cs typeface="Times New Roman" pitchFamily="18" charset="0"/>
                        </a:rPr>
                        <a:t>(2015)</a:t>
                      </a:r>
                      <a:endParaRPr lang="zh-TW" sz="1400" u="none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Macau</a:t>
                      </a:r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latin typeface="Times New Roman" pitchFamily="18" charset="0"/>
                        </a:rPr>
                        <a:t>MGM</a:t>
                      </a:r>
                      <a:endParaRPr lang="zh-TW" sz="1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Times New Roman" pitchFamily="18" charset="0"/>
                        </a:rPr>
                        <a:t>2,500 </a:t>
                      </a:r>
                      <a:r>
                        <a:rPr lang="en-US" sz="1400" kern="100" dirty="0" smtClean="0">
                          <a:latin typeface="Times New Roman" pitchFamily="18" charset="0"/>
                        </a:rPr>
                        <a:t>slots </a:t>
                      </a:r>
                      <a:r>
                        <a:rPr lang="en-US" sz="1400" kern="100" dirty="0">
                          <a:latin typeface="Times New Roman" pitchFamily="18" charset="0"/>
                        </a:rPr>
                        <a:t>500 </a:t>
                      </a:r>
                      <a:r>
                        <a:rPr lang="en-US" sz="1400" kern="100" dirty="0" smtClean="0">
                          <a:latin typeface="Times New Roman" pitchFamily="18" charset="0"/>
                        </a:rPr>
                        <a:t>tables</a:t>
                      </a:r>
                      <a:r>
                        <a:rPr lang="en-US" sz="1400" kern="100" dirty="0">
                          <a:latin typeface="Times New Roman" pitchFamily="18" charset="0"/>
                        </a:rPr>
                        <a:t>.</a:t>
                      </a:r>
                      <a:endParaRPr lang="zh-TW" sz="1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Times New Roman" pitchFamily="18" charset="0"/>
                        </a:rPr>
                        <a:t>1,600 </a:t>
                      </a:r>
                      <a:endParaRPr lang="zh-TW" sz="1400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latin typeface="Times New Roman" pitchFamily="18" charset="0"/>
                        </a:rPr>
                        <a:t>2.5 billion</a:t>
                      </a:r>
                      <a:endParaRPr lang="zh-TW" sz="1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</a:tr>
              <a:tr h="312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Times New Roman" pitchFamily="18" charset="0"/>
                        </a:rPr>
                        <a:t>10</a:t>
                      </a:r>
                      <a:endParaRPr lang="zh-TW" sz="1400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u="none" strike="noStrike" kern="0" dirty="0" smtClean="0">
                          <a:latin typeface="Times New Roman" pitchFamily="18" charset="0"/>
                          <a:cs typeface="Times New Roman" pitchFamily="18" charset="0"/>
                        </a:rPr>
                        <a:t>City of Dreams(2009)</a:t>
                      </a:r>
                      <a:endParaRPr lang="zh-TW" sz="1400" u="none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0" dirty="0" smtClean="0">
                          <a:latin typeface="Times New Roman" pitchFamily="18" charset="0"/>
                          <a:cs typeface="Times New Roman" pitchFamily="18" charset="0"/>
                        </a:rPr>
                        <a:t>Macau</a:t>
                      </a:r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 err="1">
                          <a:latin typeface="Times New Roman" pitchFamily="18" charset="0"/>
                        </a:rPr>
                        <a:t>Melco</a:t>
                      </a:r>
                      <a:r>
                        <a:rPr lang="en-US" sz="1400" kern="0" dirty="0">
                          <a:latin typeface="Times New Roman" pitchFamily="18" charset="0"/>
                        </a:rPr>
                        <a:t> </a:t>
                      </a:r>
                      <a:r>
                        <a:rPr lang="en-US" sz="1400" kern="0" dirty="0" smtClean="0">
                          <a:latin typeface="Times New Roman" pitchFamily="18" charset="0"/>
                        </a:rPr>
                        <a:t>Crown</a:t>
                      </a:r>
                      <a:endParaRPr lang="zh-TW" sz="1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latin typeface="Times New Roman" pitchFamily="18" charset="0"/>
                        </a:rPr>
                        <a:t>550 </a:t>
                      </a:r>
                      <a:r>
                        <a:rPr lang="en-US" altLang="zh-TW" sz="1400" kern="0" dirty="0" smtClean="0">
                          <a:latin typeface="Times New Roman" pitchFamily="18" charset="0"/>
                        </a:rPr>
                        <a:t>tables</a:t>
                      </a:r>
                      <a:r>
                        <a:rPr lang="en-US" altLang="zh-TW" sz="1400" kern="100" dirty="0" smtClean="0">
                          <a:latin typeface="Times New Roman" pitchFamily="18" charset="0"/>
                        </a:rPr>
                        <a:t>/</a:t>
                      </a:r>
                      <a:r>
                        <a:rPr lang="en-US" altLang="zh-TW" sz="1400" kern="100" baseline="0" dirty="0" smtClean="0">
                          <a:latin typeface="Times New Roman" pitchFamily="18" charset="0"/>
                        </a:rPr>
                        <a:t> </a:t>
                      </a:r>
                      <a:r>
                        <a:rPr lang="en-US" sz="1400" kern="0" dirty="0" smtClean="0">
                          <a:latin typeface="Times New Roman" pitchFamily="18" charset="0"/>
                        </a:rPr>
                        <a:t>1500slots</a:t>
                      </a:r>
                      <a:endParaRPr lang="zh-TW" sz="1400" kern="100" dirty="0">
                        <a:latin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latin typeface="Times New Roman" pitchFamily="18" charset="0"/>
                        </a:rPr>
                        <a:t>39000 m2</a:t>
                      </a:r>
                      <a:endParaRPr lang="zh-TW" sz="1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Times New Roman" pitchFamily="18" charset="0"/>
                        </a:rPr>
                        <a:t>2200 </a:t>
                      </a:r>
                      <a:endParaRPr lang="zh-TW" sz="1400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latin typeface="Times New Roman" pitchFamily="18" charset="0"/>
                        </a:rPr>
                        <a:t>2.4</a:t>
                      </a:r>
                      <a:r>
                        <a:rPr lang="en-US" sz="1400" kern="0" baseline="0" dirty="0" smtClean="0">
                          <a:latin typeface="Times New Roman" pitchFamily="18" charset="0"/>
                        </a:rPr>
                        <a:t> billion</a:t>
                      </a:r>
                      <a:endParaRPr lang="zh-TW" sz="1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2038" marR="12038" marT="12038" marB="12038" anchor="ctr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 bwMode="auto">
          <a:xfrm>
            <a:off x="179512" y="6309320"/>
            <a:ext cx="8784976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</a:pPr>
            <a:r>
              <a:rPr kumimoji="0" lang="en-US" altLang="zh-TW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 The ranking above is based on the </a:t>
            </a:r>
            <a:r>
              <a:rPr kumimoji="0" lang="en-US" altLang="zh-TW" sz="1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</a:rPr>
              <a:t>construction cost of each casino resort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zh-TW" sz="1400" b="0" i="0" u="none" strike="noStrike" cap="none" normalizeH="0" dirty="0" smtClean="0">
              <a:ln>
                <a:noFill/>
              </a:ln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 </a:t>
            </a:r>
            <a:endParaRPr kumimoji="0" lang="zh-TW" altLang="en-US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71600"/>
            <a:ext cx="8362950" cy="4793704"/>
          </a:xfrm>
        </p:spPr>
        <p:txBody>
          <a:bodyPr/>
          <a:lstStyle/>
          <a:p>
            <a:pPr marL="0" indent="0">
              <a:buNone/>
            </a:pPr>
            <a:endParaRPr lang="en-US" altLang="zh-TW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zh-TW" altLang="zh-TW" b="1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zh-TW" b="1" i="1" dirty="0" smtClean="0">
                <a:latin typeface="Times New Roman" pitchFamily="18" charset="0"/>
                <a:cs typeface="Times New Roman" pitchFamily="18" charset="0"/>
              </a:rPr>
              <a:t>Gambling</a:t>
            </a:r>
            <a:r>
              <a:rPr lang="zh-TW" altLang="zh-TW" b="1" i="1" dirty="0" smtClean="0">
                <a:latin typeface="Times New Roman" pitchFamily="18" charset="0"/>
                <a:cs typeface="Times New Roman" pitchFamily="18" charset="0"/>
              </a:rPr>
              <a:t>, over my dead body”</a:t>
            </a:r>
            <a:r>
              <a:rPr lang="en-US" altLang="zh-TW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(Responded to </a:t>
            </a:r>
            <a:r>
              <a:rPr lang="zh-TW" altLang="zh-TW" sz="2000" dirty="0" smtClean="0">
                <a:latin typeface="Times New Roman" pitchFamily="18" charset="0"/>
                <a:cs typeface="Times New Roman" pitchFamily="18" charset="0"/>
              </a:rPr>
              <a:t>a proposal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zh-TW" altLang="zh-TW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zh-TW" altLang="zh-TW" sz="2000" dirty="0" smtClean="0">
                <a:latin typeface="Times New Roman" pitchFamily="18" charset="0"/>
                <a:cs typeface="Times New Roman" pitchFamily="18" charset="0"/>
              </a:rPr>
              <a:t>Stanley Ho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for a</a:t>
            </a:r>
            <a:r>
              <a:rPr lang="zh-TW" altLang="zh-TW" sz="2000" dirty="0" smtClean="0">
                <a:latin typeface="Times New Roman" pitchFamily="18" charset="0"/>
                <a:cs typeface="Times New Roman" pitchFamily="18" charset="0"/>
              </a:rPr>
              <a:t> floating casino in Marina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Bay, 2000)</a:t>
            </a:r>
          </a:p>
          <a:p>
            <a:pPr marL="0" indent="0">
              <a:buNone/>
            </a:pPr>
            <a:endParaRPr lang="en-US" altLang="zh-TW" i="1" dirty="0" smtClean="0"/>
          </a:p>
          <a:p>
            <a:pPr marL="0" indent="0">
              <a:buNone/>
            </a:pPr>
            <a:r>
              <a:rPr lang="en-US" altLang="zh-TW" b="1" i="1" dirty="0" smtClean="0">
                <a:latin typeface="Times New Roman" pitchFamily="18" charset="0"/>
                <a:cs typeface="Times New Roman" pitchFamily="18" charset="0"/>
              </a:rPr>
              <a:t>"I don't like casinos, but the world has changed and if we don't have an integrated resort like the ones in Las Vegas, we'll lose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(New York Times, August 29, 2007)</a:t>
            </a:r>
          </a:p>
          <a:p>
            <a:pPr marL="0" indent="0">
              <a:buNone/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By  Mr. Lee </a:t>
            </a:r>
            <a:r>
              <a:rPr lang="en-US" altLang="zh-TW" sz="1800" dirty="0" err="1" smtClean="0">
                <a:latin typeface="Times New Roman" pitchFamily="18" charset="0"/>
                <a:cs typeface="Times New Roman" pitchFamily="18" charset="0"/>
              </a:rPr>
              <a:t>Kuan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 Yew, Minister Mentor &amp; former Prime Minister of Singapore</a:t>
            </a:r>
            <a:endParaRPr lang="zh-TW" alt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76456" y="6553200"/>
            <a:ext cx="467544" cy="304800"/>
          </a:xfrm>
        </p:spPr>
        <p:txBody>
          <a:bodyPr/>
          <a:lstStyle/>
          <a:p>
            <a:fld id="{3D61EF21-E498-48A5-9052-471CC96A7131}" type="slidenum">
              <a:rPr lang="ko-KR" altLang="en-US" sz="1200" smtClean="0"/>
              <a:pPr/>
              <a:t>13</a:t>
            </a:fld>
            <a:endParaRPr lang="en-US" altLang="ko-KR" sz="1200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627784" y="333375"/>
            <a:ext cx="6373341" cy="603250"/>
          </a:xfrm>
        </p:spPr>
        <p:txBody>
          <a:bodyPr/>
          <a:lstStyle/>
          <a:p>
            <a:pPr algn="ctr"/>
            <a:r>
              <a:rPr lang="en-US" altLang="zh-TW" b="1" i="0" dirty="0" smtClean="0">
                <a:latin typeface="Times New Roman" pitchFamily="18" charset="0"/>
                <a:cs typeface="Times New Roman" pitchFamily="18" charset="0"/>
              </a:rPr>
              <a:t>L. Closing Remark</a:t>
            </a:r>
            <a:endParaRPr lang="zh-TW" altLang="en-US" b="1" i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76456" y="6552728"/>
            <a:ext cx="504056" cy="116632"/>
          </a:xfrm>
        </p:spPr>
        <p:txBody>
          <a:bodyPr/>
          <a:lstStyle/>
          <a:p>
            <a:fld id="{3D61EF21-E498-48A5-9052-471CC96A7131}" type="slidenum">
              <a:rPr lang="ko-KR" altLang="en-US" sz="1200" smtClean="0"/>
              <a:pPr/>
              <a:t>14</a:t>
            </a:fld>
            <a:endParaRPr lang="en-US" altLang="ko-KR" sz="1200" dirty="0"/>
          </a:p>
        </p:txBody>
      </p:sp>
      <p:pic>
        <p:nvPicPr>
          <p:cNvPr id="6" name="Picture 2" descr="D:\Users\Jason\Desktop\照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33301"/>
            <a:ext cx="2749976" cy="339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文字方塊 6"/>
          <p:cNvSpPr txBox="1"/>
          <p:nvPr/>
        </p:nvSpPr>
        <p:spPr>
          <a:xfrm>
            <a:off x="539552" y="5013176"/>
            <a:ext cx="33946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ea typeface="微軟正黑體" pitchFamily="34" charset="-120"/>
                <a:cs typeface="Times New Roman" pitchFamily="18" charset="0"/>
              </a:rPr>
              <a:t>Managing Partner</a:t>
            </a:r>
          </a:p>
          <a:p>
            <a:r>
              <a:rPr lang="en-US" altLang="zh-CN" dirty="0" smtClean="0">
                <a:ea typeface="微軟正黑體" pitchFamily="34" charset="-120"/>
                <a:cs typeface="Times New Roman" pitchFamily="18" charset="0"/>
              </a:rPr>
              <a:t>Dr. George Lin</a:t>
            </a:r>
          </a:p>
          <a:p>
            <a:r>
              <a:rPr lang="en-US" altLang="zh-CN" sz="600" dirty="0" smtClean="0">
                <a:ea typeface="微軟正黑體" pitchFamily="34" charset="-120"/>
                <a:cs typeface="Times New Roman" pitchFamily="18" charset="0"/>
              </a:rPr>
              <a:t> </a:t>
            </a:r>
            <a:endParaRPr lang="en-US" altLang="zh-CN" dirty="0" smtClean="0">
              <a:ea typeface="微軟正黑體" pitchFamily="34" charset="-120"/>
              <a:cs typeface="Times New Roman" pitchFamily="18" charset="0"/>
            </a:endParaRPr>
          </a:p>
          <a:p>
            <a:r>
              <a:rPr lang="en-US" altLang="zh-CN" sz="1200" dirty="0" smtClean="0">
                <a:ea typeface="微軟正黑體" pitchFamily="34" charset="-120"/>
                <a:cs typeface="Times New Roman" pitchFamily="18" charset="0"/>
              </a:rPr>
              <a:t>TEL:+886 2 2705-5929</a:t>
            </a:r>
          </a:p>
          <a:p>
            <a:r>
              <a:rPr lang="en-US" altLang="zh-CN" sz="1200" dirty="0" smtClean="0">
                <a:ea typeface="微軟正黑體" pitchFamily="34" charset="-120"/>
                <a:cs typeface="Times New Roman" pitchFamily="18" charset="0"/>
              </a:rPr>
              <a:t>FAX:+886 2 2731-2896</a:t>
            </a:r>
          </a:p>
          <a:p>
            <a:r>
              <a:rPr lang="en-US" altLang="zh-CN" sz="1200" dirty="0" smtClean="0">
                <a:ea typeface="微軟正黑體" pitchFamily="34" charset="-120"/>
                <a:cs typeface="Times New Roman" pitchFamily="18" charset="0"/>
              </a:rPr>
              <a:t>http://www.linandpartners.com.tw</a:t>
            </a:r>
          </a:p>
          <a:p>
            <a:r>
              <a:rPr lang="en-US" altLang="zh-TW" sz="1200" dirty="0" err="1" smtClean="0">
                <a:ea typeface="微軟正黑體" pitchFamily="34" charset="-120"/>
                <a:cs typeface="Times New Roman" pitchFamily="18" charset="0"/>
              </a:rPr>
              <a:t>Email:attorneys@linandpartners.com.tw</a:t>
            </a:r>
            <a:endParaRPr lang="zh-TW" altLang="en-US" sz="1200" dirty="0">
              <a:cs typeface="Times New Roman" pitchFamily="18" charset="0"/>
            </a:endParaRPr>
          </a:p>
        </p:txBody>
      </p:sp>
      <p:sp>
        <p:nvSpPr>
          <p:cNvPr id="8" name="內容版面配置區 10"/>
          <p:cNvSpPr txBox="1">
            <a:spLocks/>
          </p:cNvSpPr>
          <p:nvPr/>
        </p:nvSpPr>
        <p:spPr>
          <a:xfrm>
            <a:off x="3491880" y="1268760"/>
            <a:ext cx="5328592" cy="475252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en-US" altLang="zh-TW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Times New Roman" pitchFamily="18" charset="0"/>
              </a:rPr>
              <a:t>Dr. George Lin is the managing partner of Lin &amp; Partners, one of the most prestige law firms in Taiwan.  He has been ranked by Chambers Asia, Legal 500, </a:t>
            </a:r>
            <a:r>
              <a:rPr kumimoji="0" lang="en-US" altLang="zh-TW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Times New Roman" pitchFamily="18" charset="0"/>
              </a:rPr>
              <a:t>AsiaLaw</a:t>
            </a:r>
            <a:r>
              <a:rPr kumimoji="0" lang="en-US" altLang="zh-TW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Times New Roman" pitchFamily="18" charset="0"/>
              </a:rPr>
              <a:t> and other international ranking institutions as the best/Band 1 Banking and Finance lawyer in Taiwan.  Lin &amp; Partners is also ranked as one of the best law firm in the practice area of Banking &amp; Finance, Capital Market, Corporate M&amp;A, Dispute Resolutions and Gaming.</a:t>
            </a:r>
          </a:p>
          <a:p>
            <a:pPr marL="0" marR="0" lvl="0" indent="0" algn="just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en-US" altLang="zh-TW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Times New Roman" pitchFamily="18" charset="0"/>
              </a:rPr>
              <a:t>Dr. George Lin and Lin &amp; Partners currently is engaged by Taiwan Government to draft the most important economy development legislation i.e. Free Economic Pilot Zones.  He is a very unique legal practitioner who is recognized globally with intensive legislation experience in Taiwan.</a:t>
            </a:r>
          </a:p>
        </p:txBody>
      </p:sp>
      <p:sp>
        <p:nvSpPr>
          <p:cNvPr id="12" name="標題 1"/>
          <p:cNvSpPr txBox="1">
            <a:spLocks noGrp="1"/>
          </p:cNvSpPr>
          <p:nvPr>
            <p:ph type="title"/>
          </p:nvPr>
        </p:nvSpPr>
        <p:spPr bwMode="gray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 of Lin &amp; Partners &amp; Dr. George Lin</a:t>
            </a:r>
            <a:endParaRPr kumimoji="0" lang="zh-TW" altLang="en-US" sz="20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zh-TW" dirty="0" smtClean="0"/>
              <a:t>Thank you!!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-180528" y="2780928"/>
            <a:ext cx="9144000" cy="1643050"/>
          </a:xfrm>
          <a:prstGeom prst="rect">
            <a:avLst/>
          </a:prstGeom>
          <a:solidFill>
            <a:schemeClr val="accent1">
              <a:lumMod val="20000"/>
              <a:lumOff val="8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b="1" dirty="0" smtClean="0">
                <a:solidFill>
                  <a:schemeClr val="tx1"/>
                </a:solidFill>
              </a:rPr>
              <a:t>          </a:t>
            </a:r>
          </a:p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　　　　　</a:t>
            </a:r>
            <a:endParaRPr lang="en-US" altLang="zh-TW" sz="20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2000" b="1" dirty="0" smtClean="0">
                <a:solidFill>
                  <a:srgbClr val="FFFF00"/>
                </a:solidFill>
                <a:latin typeface="+mn-ea"/>
              </a:rPr>
              <a:t>           Website: http://www.linandpartners.com.tw/</a:t>
            </a:r>
          </a:p>
          <a:p>
            <a:pPr algn="ctr"/>
            <a:r>
              <a:rPr lang="en-US" altLang="zh-TW" sz="2000" b="1" dirty="0" smtClean="0">
                <a:solidFill>
                  <a:srgbClr val="FFFF00"/>
                </a:solidFill>
                <a:latin typeface="+mn-ea"/>
              </a:rPr>
              <a:t>           Email: attorneys@linandpartners.com.tw</a:t>
            </a:r>
            <a:endParaRPr lang="zh-TW" altLang="en-US" sz="2000" b="1" dirty="0" smtClean="0">
              <a:solidFill>
                <a:srgbClr val="FFFF00"/>
              </a:solidFill>
              <a:latin typeface="+mn-ea"/>
            </a:endParaRPr>
          </a:p>
          <a:p>
            <a:endParaRPr lang="zh-TW" altLang="en-US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3" descr="\\server\data\行政人員區\LOGO用\LOGO\無底色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877272"/>
            <a:ext cx="2808312" cy="792088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4211960" y="5517232"/>
            <a:ext cx="453650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TW" sz="1200" b="1" kern="1200" dirty="0" smtClean="0">
                <a:latin typeface="Times New Roman" pitchFamily="18" charset="0"/>
                <a:ea typeface="+mn-ea"/>
                <a:cs typeface="+mn-cs"/>
              </a:rPr>
              <a:t>DISCLAIMER: </a:t>
            </a:r>
          </a:p>
          <a:p>
            <a:pPr algn="just"/>
            <a:r>
              <a:rPr lang="en-US" altLang="zh-TW" sz="1200" b="1" kern="1200" dirty="0" smtClean="0">
                <a:latin typeface="Times New Roman" pitchFamily="18" charset="0"/>
                <a:ea typeface="+mn-ea"/>
                <a:cs typeface="+mn-cs"/>
              </a:rPr>
              <a:t>The materials for this presentation on the </a:t>
            </a:r>
            <a:r>
              <a:rPr lang="en-US" altLang="zh-TW" sz="1200" b="1" dirty="0" smtClean="0"/>
              <a:t>ppt. </a:t>
            </a:r>
            <a:r>
              <a:rPr lang="en-US" altLang="zh-TW" sz="1200" b="1" kern="1200" dirty="0" smtClean="0">
                <a:latin typeface="Times New Roman" pitchFamily="18" charset="0"/>
                <a:ea typeface="+mn-ea"/>
                <a:cs typeface="+mn-cs"/>
              </a:rPr>
              <a:t>slides are public information rather than legal opinions provided. </a:t>
            </a:r>
            <a:r>
              <a:rPr lang="en-US" altLang="zh-TW" sz="1200" b="1" dirty="0" smtClean="0"/>
              <a:t>P</a:t>
            </a:r>
            <a:r>
              <a:rPr lang="en-US" altLang="zh-TW" sz="1200" b="1" kern="1200" dirty="0" smtClean="0">
                <a:latin typeface="Times New Roman" pitchFamily="18" charset="0"/>
                <a:ea typeface="+mn-ea"/>
                <a:cs typeface="+mn-cs"/>
              </a:rPr>
              <a:t>lease be advised that Lin &amp; Partners is NOT RESPONSIBLE for the ACCURACY and COMPLETENESS of the materials used for this presentation. </a:t>
            </a:r>
            <a:endParaRPr lang="zh-TW" altLang="en-US" sz="1200" b="1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C38DC5-9DEE-4CE3-ABE5-38872C199262}" type="slidenum">
              <a:rPr lang="ko-KR" altLang="en-US" smtClean="0"/>
              <a:pPr/>
              <a:t>15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1944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8611" y="332656"/>
            <a:ext cx="6805389" cy="575345"/>
          </a:xfrm>
        </p:spPr>
        <p:txBody>
          <a:bodyPr/>
          <a:lstStyle/>
          <a:p>
            <a:pPr algn="ctr"/>
            <a:r>
              <a:rPr lang="en-US" altLang="zh-TW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</a:t>
            </a:r>
            <a:r>
              <a:rPr kumimoji="0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 Principles</a:t>
            </a:r>
            <a:r>
              <a:rPr kumimoji="0" lang="en-US" altLang="zh-TW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&amp; Legal </a:t>
            </a:r>
            <a:r>
              <a:rPr kumimoji="0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Framework</a:t>
            </a:r>
            <a:r>
              <a:rPr kumimoji="0" lang="en-US" altLang="zh-TW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of Casino within </a:t>
            </a:r>
            <a:r>
              <a:rPr kumimoji="0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Integrated Resort in Taiwan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TW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251520" y="1412776"/>
            <a:ext cx="684076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u"/>
              <a:defRPr/>
            </a:pPr>
            <a:r>
              <a:rPr lang="en-US" altLang="zh-TW" sz="2000" b="1" kern="0" dirty="0" smtClean="0">
                <a:solidFill>
                  <a:schemeClr val="accent1">
                    <a:lumMod val="75000"/>
                  </a:schemeClr>
                </a:solidFill>
                <a:latin typeface="+mn-ea"/>
                <a:cs typeface="Verdana" pitchFamily="34" charset="0"/>
              </a:rPr>
              <a:t>Reference to Singapore’s </a:t>
            </a: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+mn-ea"/>
                <a:cs typeface="Verdana" pitchFamily="34" charset="0"/>
              </a:rPr>
              <a:t>Integrated Resort Model: </a:t>
            </a:r>
            <a:b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+mn-ea"/>
                <a:cs typeface="Verdana" pitchFamily="34" charset="0"/>
              </a:rPr>
            </a:br>
            <a:r>
              <a:rPr lang="en-US" altLang="zh-TW" sz="2000" kern="0" dirty="0" smtClean="0">
                <a:solidFill>
                  <a:schemeClr val="accent1">
                    <a:lumMod val="75000"/>
                  </a:schemeClr>
                </a:solidFill>
                <a:latin typeface="+mn-ea"/>
                <a:cs typeface="Verdana" pitchFamily="34" charset="0"/>
              </a:rPr>
              <a:t>a casino must operate within an integrated resort whose facilities include hotel, shopping center, M.I.C.E, and tourism facilities.</a:t>
            </a:r>
            <a:endParaRPr kumimoji="0" lang="en-US" altLang="zh-TW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+mn-ea"/>
              <a:cs typeface="Verdana" pitchFamily="34" charset="0"/>
            </a:endParaRPr>
          </a:p>
          <a:p>
            <a:pPr marL="342900" lvl="0" indent="-342900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u"/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+mn-ea"/>
                <a:cs typeface="Verdana" pitchFamily="34" charset="0"/>
              </a:rPr>
              <a:t>Locations of Casino: </a:t>
            </a:r>
          </a:p>
          <a:p>
            <a:pPr marL="630238" lvl="0" indent="-273050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l"/>
              <a:defRPr/>
            </a:pPr>
            <a:r>
              <a:rPr lang="en-US" altLang="zh-TW" sz="2000" kern="0" dirty="0" smtClean="0">
                <a:solidFill>
                  <a:schemeClr val="accent1">
                    <a:lumMod val="75000"/>
                  </a:schemeClr>
                </a:solidFill>
                <a:latin typeface="+mn-ea"/>
                <a:cs typeface="Verdana" pitchFamily="34" charset="0"/>
              </a:rPr>
              <a:t>Offshore islands where a referendum in favor of casino industry has been passed.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u"/>
              <a:defRPr/>
            </a:pPr>
            <a:r>
              <a:rPr lang="en-US" altLang="zh-TW" sz="2000" b="1" kern="0" noProof="0" dirty="0" smtClean="0">
                <a:solidFill>
                  <a:schemeClr val="accent1">
                    <a:lumMod val="75000"/>
                  </a:schemeClr>
                </a:solidFill>
                <a:latin typeface="+mn-ea"/>
                <a:cs typeface="Verdana" pitchFamily="34" charset="0"/>
              </a:rPr>
              <a:t>Legal Framework:</a:t>
            </a:r>
          </a:p>
          <a:p>
            <a:pPr marL="630238" lvl="0" indent="-273050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l"/>
              <a:defRPr/>
            </a:pPr>
            <a:r>
              <a:rPr lang="en-US" altLang="zh-TW" sz="2000" b="1" kern="0" dirty="0" smtClean="0">
                <a:solidFill>
                  <a:schemeClr val="accent1">
                    <a:lumMod val="75000"/>
                  </a:schemeClr>
                </a:solidFill>
                <a:latin typeface="+mn-ea"/>
                <a:cs typeface="Verdana" pitchFamily="34" charset="0"/>
              </a:rPr>
              <a:t>Casino Control Act </a:t>
            </a:r>
            <a:r>
              <a:rPr lang="en-US" altLang="zh-TW" sz="1400" kern="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Verdana" pitchFamily="34" charset="0"/>
              </a:rPr>
              <a:t>(</a:t>
            </a:r>
            <a:r>
              <a:rPr lang="zh-TW" altLang="en-US" sz="1400" kern="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Verdana" pitchFamily="34" charset="0"/>
              </a:rPr>
              <a:t>觀光賭場管理條例</a:t>
            </a:r>
            <a:r>
              <a:rPr lang="en-US" altLang="zh-TW" sz="1400" kern="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Verdana" pitchFamily="34" charset="0"/>
              </a:rPr>
              <a:t>)</a:t>
            </a:r>
            <a:r>
              <a:rPr lang="en-US" altLang="zh-TW" sz="2000" b="1" kern="0" dirty="0" smtClean="0">
                <a:solidFill>
                  <a:schemeClr val="accent1">
                    <a:lumMod val="75000"/>
                  </a:schemeClr>
                </a:solidFill>
                <a:latin typeface="+mn-ea"/>
                <a:cs typeface="Verdana" pitchFamily="34" charset="0"/>
              </a:rPr>
              <a:t>: </a:t>
            </a:r>
            <a:r>
              <a:rPr lang="en-US" altLang="zh-TW" sz="2000" kern="0" dirty="0" smtClean="0">
                <a:solidFill>
                  <a:schemeClr val="accent1">
                    <a:lumMod val="75000"/>
                  </a:schemeClr>
                </a:solidFill>
                <a:latin typeface="+mn-ea"/>
                <a:cs typeface="Verdana" pitchFamily="34" charset="0"/>
              </a:rPr>
              <a:t>400 articles and 20 enforcement rules governing the establishment and operation of casino, the qualification of its operator, shareholders, key employees, patrons and etc..</a:t>
            </a:r>
          </a:p>
          <a:p>
            <a:pPr marL="630238" lvl="0" indent="-273050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l"/>
              <a:defRPr/>
            </a:pPr>
            <a:r>
              <a:rPr lang="en-US" altLang="zh-TW" sz="2000" b="1" kern="0" noProof="0" dirty="0" smtClean="0">
                <a:solidFill>
                  <a:schemeClr val="accent1">
                    <a:lumMod val="75000"/>
                  </a:schemeClr>
                </a:solidFill>
                <a:latin typeface="+mn-ea"/>
                <a:cs typeface="Verdana" pitchFamily="34" charset="0"/>
              </a:rPr>
              <a:t>Integrated Resort Investment Regulation</a:t>
            </a:r>
            <a:r>
              <a:rPr lang="zh-TW" altLang="en-US" sz="2000" b="1" kern="0" noProof="0" dirty="0" smtClean="0">
                <a:solidFill>
                  <a:schemeClr val="accent1">
                    <a:lumMod val="75000"/>
                  </a:schemeClr>
                </a:solidFill>
                <a:latin typeface="+mn-ea"/>
                <a:cs typeface="Verdana" pitchFamily="34" charset="0"/>
              </a:rPr>
              <a:t> </a:t>
            </a:r>
            <a:r>
              <a:rPr lang="en-US" altLang="zh-TW" sz="1400" kern="0" noProof="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Verdana" pitchFamily="34" charset="0"/>
              </a:rPr>
              <a:t>(</a:t>
            </a:r>
            <a:r>
              <a:rPr lang="zh-TW" altLang="en-US" sz="1400" kern="0" noProof="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Verdana" pitchFamily="34" charset="0"/>
              </a:rPr>
              <a:t>國際觀光度假區投資計劃審查辦法</a:t>
            </a:r>
            <a:r>
              <a:rPr lang="en-US" altLang="zh-TW" sz="1400" kern="0" noProof="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Verdana" pitchFamily="34" charset="0"/>
              </a:rPr>
              <a:t>)</a:t>
            </a:r>
            <a:r>
              <a:rPr lang="en-US" altLang="zh-TW" sz="1600" kern="0" noProof="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Verdana" pitchFamily="34" charset="0"/>
              </a:rPr>
              <a:t>:</a:t>
            </a:r>
            <a:r>
              <a:rPr lang="en-US" altLang="zh-TW" sz="1400" kern="0" noProof="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Verdana" pitchFamily="34" charset="0"/>
              </a:rPr>
              <a:t> </a:t>
            </a:r>
            <a:r>
              <a:rPr lang="en-US" altLang="zh-TW" sz="2000" kern="0" dirty="0" smtClean="0">
                <a:solidFill>
                  <a:schemeClr val="accent1">
                    <a:lumMod val="75000"/>
                  </a:schemeClr>
                </a:solidFill>
                <a:latin typeface="+mn-ea"/>
                <a:cs typeface="Verdana" pitchFamily="34" charset="0"/>
              </a:rPr>
              <a:t>governing</a:t>
            </a:r>
            <a:r>
              <a:rPr lang="en-US" altLang="zh-TW" sz="2000" kern="0" noProof="0" dirty="0" smtClean="0">
                <a:solidFill>
                  <a:schemeClr val="accent1">
                    <a:lumMod val="75000"/>
                  </a:schemeClr>
                </a:solidFill>
                <a:latin typeface="+mn-ea"/>
                <a:cs typeface="Verdana" pitchFamily="34" charset="0"/>
              </a:rPr>
              <a:t> </a:t>
            </a:r>
            <a:r>
              <a:rPr lang="en-US" altLang="zh-TW" sz="2000" kern="0" dirty="0" smtClean="0">
                <a:solidFill>
                  <a:schemeClr val="accent1">
                    <a:lumMod val="75000"/>
                  </a:schemeClr>
                </a:solidFill>
                <a:latin typeface="+mn-ea"/>
                <a:cs typeface="Verdana" pitchFamily="34" charset="0"/>
              </a:rPr>
              <a:t>the license permit of Integrated Resort, such as its</a:t>
            </a:r>
            <a:r>
              <a:rPr lang="en-US" altLang="zh-TW" sz="2000" kern="0" noProof="0" dirty="0" smtClean="0">
                <a:solidFill>
                  <a:schemeClr val="accent1">
                    <a:lumMod val="75000"/>
                  </a:schemeClr>
                </a:solidFill>
                <a:latin typeface="+mn-ea"/>
                <a:cs typeface="Verdana" pitchFamily="34" charset="0"/>
              </a:rPr>
              <a:t> procedure, </a:t>
            </a:r>
            <a:r>
              <a:rPr lang="en-US" altLang="zh-TW" sz="2000" kern="0" dirty="0" smtClean="0">
                <a:solidFill>
                  <a:schemeClr val="accent1">
                    <a:lumMod val="75000"/>
                  </a:schemeClr>
                </a:solidFill>
                <a:latin typeface="+mn-ea"/>
                <a:cs typeface="Verdana" pitchFamily="34" charset="0"/>
              </a:rPr>
              <a:t>application, </a:t>
            </a:r>
            <a:r>
              <a:rPr lang="en-US" altLang="zh-TW" sz="2000" kern="0" noProof="0" dirty="0" smtClean="0">
                <a:solidFill>
                  <a:schemeClr val="accent1">
                    <a:lumMod val="75000"/>
                  </a:schemeClr>
                </a:solidFill>
                <a:latin typeface="+mn-ea"/>
                <a:cs typeface="Verdana" pitchFamily="34" charset="0"/>
              </a:rPr>
              <a:t>review, scoring system, and review committee for permit.</a:t>
            </a: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164288" y="5085184"/>
            <a:ext cx="197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Resort World </a:t>
            </a:r>
            <a:r>
              <a:rPr lang="en-US" altLang="zh-TW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Sentosa</a:t>
            </a:r>
            <a:endParaRPr lang="zh-TW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https://encrypted-tbn0.google.com/images?q=tbn:ANd9GcTaVMro0H7XWXxIwkZsiSYv6yaXeFlOxmbJZF7FNOKHF6pgvZ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772816"/>
            <a:ext cx="1800200" cy="1224136"/>
          </a:xfrm>
          <a:prstGeom prst="rect">
            <a:avLst/>
          </a:prstGeom>
          <a:noFill/>
        </p:spPr>
      </p:pic>
      <p:pic>
        <p:nvPicPr>
          <p:cNvPr id="10" name="Picture 8" descr="http://www.singaporecasinoinsider.com/images/rws_overview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861048"/>
            <a:ext cx="1800200" cy="1224136"/>
          </a:xfrm>
          <a:prstGeom prst="rect">
            <a:avLst/>
          </a:prstGeom>
          <a:noFill/>
        </p:spPr>
      </p:pic>
      <p:sp>
        <p:nvSpPr>
          <p:cNvPr id="11" name="文字方塊 10"/>
          <p:cNvSpPr txBox="1"/>
          <p:nvPr/>
        </p:nvSpPr>
        <p:spPr>
          <a:xfrm>
            <a:off x="7164288" y="292494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Marina Bay Sands</a:t>
            </a:r>
            <a:endParaRPr lang="zh-TW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>
          <a:xfrm>
            <a:off x="8737848" y="6553200"/>
            <a:ext cx="406152" cy="304800"/>
          </a:xfrm>
        </p:spPr>
        <p:txBody>
          <a:bodyPr/>
          <a:lstStyle/>
          <a:p>
            <a:fld id="{3D61EF21-E498-48A5-9052-471CC96A7131}" type="slidenum">
              <a:rPr lang="ko-KR" altLang="en-US" smtClean="0"/>
              <a:pPr/>
              <a:t>2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333375"/>
            <a:ext cx="7453461" cy="603250"/>
          </a:xfrm>
        </p:spPr>
        <p:txBody>
          <a:bodyPr/>
          <a:lstStyle/>
          <a:p>
            <a:r>
              <a:rPr lang="en-US" altLang="zh-TW" sz="2800" b="1" i="0" dirty="0" smtClean="0">
                <a:latin typeface="Times New Roman" pitchFamily="18" charset="0"/>
                <a:cs typeface="Times New Roman" pitchFamily="18" charset="0"/>
              </a:rPr>
              <a:t>B. Locations of Six Offshore Islands of Taiwan</a:t>
            </a:r>
            <a:endParaRPr lang="zh-TW" altLang="en-US" sz="2800" b="1" i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album.udn.com/community/img/PSN_PHOTO/rocid/f_3517896_1.png"/>
          <p:cNvPicPr>
            <a:picLocks noChangeAspect="1" noChangeArrowheads="1"/>
          </p:cNvPicPr>
          <p:nvPr/>
        </p:nvPicPr>
        <p:blipFill>
          <a:blip r:embed="rId2" cstate="print"/>
          <a:srcRect l="6122" t="2740" b="2740"/>
          <a:stretch>
            <a:fillRect/>
          </a:stretch>
        </p:blipFill>
        <p:spPr bwMode="auto">
          <a:xfrm>
            <a:off x="179512" y="1412776"/>
            <a:ext cx="5256584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橢圓 6"/>
          <p:cNvSpPr/>
          <p:nvPr/>
        </p:nvSpPr>
        <p:spPr bwMode="auto">
          <a:xfrm>
            <a:off x="4572000" y="5661248"/>
            <a:ext cx="154208" cy="144016"/>
          </a:xfrm>
          <a:prstGeom prst="ellipse">
            <a:avLst/>
          </a:prstGeom>
          <a:solidFill>
            <a:srgbClr val="FFFF66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橢圓 7"/>
          <p:cNvSpPr/>
          <p:nvPr/>
        </p:nvSpPr>
        <p:spPr bwMode="auto">
          <a:xfrm>
            <a:off x="2843808" y="5373216"/>
            <a:ext cx="154208" cy="144016"/>
          </a:xfrm>
          <a:prstGeom prst="ellipse">
            <a:avLst/>
          </a:prstGeom>
          <a:solidFill>
            <a:srgbClr val="FFFF66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橢圓 8"/>
          <p:cNvSpPr/>
          <p:nvPr/>
        </p:nvSpPr>
        <p:spPr bwMode="auto">
          <a:xfrm>
            <a:off x="4716016" y="5373216"/>
            <a:ext cx="154208" cy="144016"/>
          </a:xfrm>
          <a:prstGeom prst="ellipse">
            <a:avLst/>
          </a:prstGeom>
          <a:solidFill>
            <a:srgbClr val="FFFF66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橢圓 9"/>
          <p:cNvSpPr/>
          <p:nvPr/>
        </p:nvSpPr>
        <p:spPr bwMode="auto">
          <a:xfrm>
            <a:off x="2195736" y="1556792"/>
            <a:ext cx="154208" cy="144016"/>
          </a:xfrm>
          <a:prstGeom prst="ellipse">
            <a:avLst/>
          </a:prstGeom>
          <a:solidFill>
            <a:srgbClr val="FFFF66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橢圓 10"/>
          <p:cNvSpPr/>
          <p:nvPr/>
        </p:nvSpPr>
        <p:spPr bwMode="auto">
          <a:xfrm>
            <a:off x="1835696" y="3789040"/>
            <a:ext cx="154208" cy="144016"/>
          </a:xfrm>
          <a:prstGeom prst="ellipse">
            <a:avLst/>
          </a:prstGeom>
          <a:solidFill>
            <a:srgbClr val="FFFF66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橢圓 11"/>
          <p:cNvSpPr/>
          <p:nvPr/>
        </p:nvSpPr>
        <p:spPr bwMode="auto">
          <a:xfrm>
            <a:off x="521065" y="2940630"/>
            <a:ext cx="154208" cy="144016"/>
          </a:xfrm>
          <a:prstGeom prst="ellipse">
            <a:avLst/>
          </a:prstGeom>
          <a:solidFill>
            <a:srgbClr val="FFFF66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123728" y="1772816"/>
            <a:ext cx="848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Matsu</a:t>
            </a:r>
            <a:endParaRPr lang="zh-TW" alt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50595" y="3012638"/>
            <a:ext cx="784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Kinmen</a:t>
            </a:r>
            <a:endParaRPr lang="zh-TW" alt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691680" y="4005064"/>
            <a:ext cx="784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Penghu</a:t>
            </a:r>
            <a:endParaRPr lang="zh-TW" alt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483768" y="5517232"/>
            <a:ext cx="784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Liuqiu</a:t>
            </a:r>
            <a:endParaRPr lang="zh-TW" alt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211960" y="5013176"/>
            <a:ext cx="1079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Green Land</a:t>
            </a:r>
            <a:endParaRPr lang="zh-TW" alt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923928" y="5589240"/>
            <a:ext cx="743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err="1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Lanyu</a:t>
            </a:r>
            <a:endParaRPr lang="zh-TW" alt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橢圓 18"/>
          <p:cNvSpPr/>
          <p:nvPr/>
        </p:nvSpPr>
        <p:spPr bwMode="auto">
          <a:xfrm>
            <a:off x="4067944" y="1988840"/>
            <a:ext cx="154208" cy="144016"/>
          </a:xfrm>
          <a:prstGeom prst="ellipse">
            <a:avLst/>
          </a:prstGeom>
          <a:solidFill>
            <a:schemeClr val="accent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851920" y="2132856"/>
            <a:ext cx="848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Taipei</a:t>
            </a:r>
            <a:endParaRPr lang="zh-TW" alt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2915816" y="4869160"/>
            <a:ext cx="973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Kaohsiung</a:t>
            </a:r>
            <a:endParaRPr lang="zh-TW" alt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橢圓 21"/>
          <p:cNvSpPr/>
          <p:nvPr/>
        </p:nvSpPr>
        <p:spPr bwMode="auto">
          <a:xfrm>
            <a:off x="2843808" y="5085184"/>
            <a:ext cx="154208" cy="144016"/>
          </a:xfrm>
          <a:prstGeom prst="ellipse">
            <a:avLst/>
          </a:prstGeom>
          <a:solidFill>
            <a:schemeClr val="accent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橢圓 22"/>
          <p:cNvSpPr/>
          <p:nvPr/>
        </p:nvSpPr>
        <p:spPr bwMode="auto">
          <a:xfrm>
            <a:off x="197029" y="2796614"/>
            <a:ext cx="154208" cy="144016"/>
          </a:xfrm>
          <a:prstGeom prst="ellipse">
            <a:avLst/>
          </a:prstGeom>
          <a:solidFill>
            <a:schemeClr val="accent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42583" y="2427282"/>
            <a:ext cx="848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Xiamen</a:t>
            </a:r>
            <a:endParaRPr lang="zh-TW" alt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內容版面配置區 12"/>
          <p:cNvGraphicFramePr>
            <a:graphicFrameLocks noGrp="1"/>
          </p:cNvGraphicFramePr>
          <p:nvPr>
            <p:ph idx="1"/>
          </p:nvPr>
        </p:nvGraphicFramePr>
        <p:xfrm>
          <a:off x="5508104" y="1340768"/>
          <a:ext cx="3456385" cy="4623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648072"/>
                <a:gridCol w="918960"/>
                <a:gridCol w="1097265"/>
              </a:tblGrid>
              <a:tr h="71580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Times New Roman" pitchFamily="18" charset="0"/>
                          <a:ea typeface="標楷體" pitchFamily="65" charset="-120"/>
                        </a:rPr>
                        <a:t>Offshore</a:t>
                      </a:r>
                    </a:p>
                    <a:p>
                      <a:pPr algn="ctr"/>
                      <a:r>
                        <a:rPr lang="en-US" altLang="zh-TW" sz="1200" dirty="0" smtClean="0">
                          <a:latin typeface="Times New Roman" pitchFamily="18" charset="0"/>
                          <a:ea typeface="標楷體" pitchFamily="65" charset="-120"/>
                        </a:rPr>
                        <a:t>Island</a:t>
                      </a:r>
                      <a:endParaRPr lang="zh-TW" altLang="en-US" sz="1200" dirty="0">
                        <a:solidFill>
                          <a:srgbClr val="FFFFFF"/>
                        </a:solidFill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Times New Roman" pitchFamily="18" charset="0"/>
                          <a:ea typeface="標楷體" pitchFamily="65" charset="-120"/>
                        </a:rPr>
                        <a:t>Area</a:t>
                      </a:r>
                    </a:p>
                    <a:p>
                      <a:pPr algn="ctr"/>
                      <a:r>
                        <a:rPr lang="en-US" altLang="zh-TW" sz="1200" dirty="0" smtClean="0">
                          <a:latin typeface="Times New Roman" pitchFamily="18" charset="0"/>
                          <a:ea typeface="標楷體" pitchFamily="65" charset="-120"/>
                        </a:rPr>
                        <a:t>(KM</a:t>
                      </a:r>
                      <a:r>
                        <a:rPr lang="en-US" altLang="zh-TW" sz="1200" baseline="30000" dirty="0" smtClean="0">
                          <a:latin typeface="Times New Roman" pitchFamily="18" charset="0"/>
                          <a:ea typeface="標楷體" pitchFamily="65" charset="-120"/>
                        </a:rPr>
                        <a:t>2</a:t>
                      </a:r>
                      <a:r>
                        <a:rPr lang="en-US" altLang="zh-TW" sz="1200" dirty="0" smtClean="0">
                          <a:latin typeface="Times New Roman" pitchFamily="18" charset="0"/>
                          <a:ea typeface="標楷體" pitchFamily="65" charset="-120"/>
                        </a:rPr>
                        <a:t>)</a:t>
                      </a:r>
                      <a:endParaRPr lang="zh-TW" altLang="en-US" sz="1200" dirty="0">
                        <a:solidFill>
                          <a:srgbClr val="FFFFFF"/>
                        </a:solidFill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Times New Roman" pitchFamily="18" charset="0"/>
                          <a:ea typeface="標楷體" pitchFamily="65" charset="-120"/>
                        </a:rPr>
                        <a:t>Population</a:t>
                      </a:r>
                      <a:endParaRPr lang="zh-TW" altLang="en-US" sz="1200" dirty="0">
                        <a:solidFill>
                          <a:srgbClr val="FFFFFF"/>
                        </a:solidFill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標楷體" pitchFamily="65" charset="-120"/>
                        </a:rPr>
                        <a:t>Casino</a:t>
                      </a:r>
                    </a:p>
                    <a:p>
                      <a:pPr algn="ctr"/>
                      <a:r>
                        <a:rPr lang="en-US" altLang="zh-TW" sz="1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標楷體" pitchFamily="65" charset="-120"/>
                        </a:rPr>
                        <a:t>Referendum</a:t>
                      </a:r>
                    </a:p>
                    <a:p>
                      <a:pPr algn="ctr"/>
                      <a:r>
                        <a:rPr lang="en-US" altLang="zh-TW" sz="1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標楷體" pitchFamily="65" charset="-120"/>
                        </a:rPr>
                        <a:t>History</a:t>
                      </a:r>
                      <a:endParaRPr lang="zh-TW" altLang="en-US" sz="1200" dirty="0">
                        <a:solidFill>
                          <a:srgbClr val="FFFFFF"/>
                        </a:solidFill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71580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altLang="zh-TW" sz="1400" baseline="0" dirty="0" smtClean="0">
                          <a:latin typeface="Times New Roman" pitchFamily="18" charset="0"/>
                          <a:ea typeface="標楷體" pitchFamily="65" charset="-120"/>
                        </a:rPr>
                        <a:t>Matsu</a:t>
                      </a:r>
                    </a:p>
                    <a:p>
                      <a:r>
                        <a:rPr lang="en-US" altLang="zh-TW" sz="1400" baseline="0" dirty="0" smtClean="0">
                          <a:latin typeface="Times New Roman" pitchFamily="18" charset="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400" baseline="0" dirty="0" smtClean="0">
                          <a:latin typeface="Times New Roman" pitchFamily="18" charset="0"/>
                          <a:ea typeface="標楷體" pitchFamily="65" charset="-120"/>
                        </a:rPr>
                        <a:t>馬祖</a:t>
                      </a:r>
                      <a:r>
                        <a:rPr lang="en-US" altLang="zh-TW" sz="1400" baseline="0" dirty="0" smtClean="0">
                          <a:latin typeface="Times New Roman" pitchFamily="18" charset="0"/>
                          <a:ea typeface="標楷體" pitchFamily="65" charset="-120"/>
                        </a:rPr>
                        <a:t>)</a:t>
                      </a:r>
                      <a:endParaRPr lang="zh-TW" altLang="en-US" sz="1400" baseline="0" dirty="0">
                        <a:solidFill>
                          <a:srgbClr val="FFFF66"/>
                        </a:solidFill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itchFamily="18" charset="0"/>
                          <a:ea typeface="標楷體" pitchFamily="65" charset="-120"/>
                        </a:rPr>
                        <a:t>116.8</a:t>
                      </a:r>
                      <a:endParaRPr lang="zh-TW" altLang="en-US" sz="1400" dirty="0">
                        <a:solidFill>
                          <a:srgbClr val="FFFFFF"/>
                        </a:solidFill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itchFamily="18" charset="0"/>
                          <a:ea typeface="標楷體" pitchFamily="65" charset="-120"/>
                        </a:rPr>
                        <a:t>10,084</a:t>
                      </a:r>
                      <a:endParaRPr lang="zh-TW" altLang="en-US" sz="1400" dirty="0">
                        <a:solidFill>
                          <a:srgbClr val="FFFFFF"/>
                        </a:solidFill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rPr>
                        <a:t>Passed in July,</a:t>
                      </a:r>
                      <a:r>
                        <a:rPr lang="en-US" altLang="zh-TW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rPr>
                        <a:t> 2012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61498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altLang="zh-TW" sz="1400" baseline="0" dirty="0" err="1" smtClean="0">
                          <a:latin typeface="Times New Roman" pitchFamily="18" charset="0"/>
                          <a:ea typeface="標楷體" pitchFamily="65" charset="-120"/>
                        </a:rPr>
                        <a:t>Kinmen</a:t>
                      </a:r>
                      <a:endParaRPr lang="en-US" altLang="zh-TW" sz="1400" baseline="0" dirty="0" smtClean="0">
                        <a:latin typeface="Times New Roman" pitchFamily="18" charset="0"/>
                        <a:ea typeface="標楷體" pitchFamily="65" charset="-120"/>
                      </a:endParaRPr>
                    </a:p>
                    <a:p>
                      <a:r>
                        <a:rPr lang="en-US" altLang="zh-TW" sz="1400" baseline="0" dirty="0" smtClean="0">
                          <a:latin typeface="Times New Roman" pitchFamily="18" charset="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400" baseline="0" dirty="0" smtClean="0">
                          <a:latin typeface="Times New Roman" pitchFamily="18" charset="0"/>
                          <a:ea typeface="標楷體" pitchFamily="65" charset="-120"/>
                        </a:rPr>
                        <a:t>金門</a:t>
                      </a:r>
                      <a:r>
                        <a:rPr lang="en-US" altLang="zh-TW" sz="1400" baseline="0" dirty="0" smtClean="0">
                          <a:latin typeface="Times New Roman" pitchFamily="18" charset="0"/>
                          <a:ea typeface="標楷體" pitchFamily="65" charset="-120"/>
                        </a:rPr>
                        <a:t>)</a:t>
                      </a:r>
                      <a:endParaRPr lang="zh-TW" altLang="en-US" sz="1400" baseline="0" dirty="0">
                        <a:solidFill>
                          <a:srgbClr val="FFFF66"/>
                        </a:solidFill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itchFamily="18" charset="0"/>
                          <a:ea typeface="標楷體" pitchFamily="65" charset="-120"/>
                        </a:rPr>
                        <a:t>150</a:t>
                      </a:r>
                      <a:endParaRPr lang="zh-TW" altLang="en-US" sz="1400" dirty="0">
                        <a:solidFill>
                          <a:srgbClr val="FFFFFF"/>
                        </a:solidFill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itchFamily="18" charset="0"/>
                          <a:ea typeface="標楷體" pitchFamily="65" charset="-120"/>
                        </a:rPr>
                        <a:t>100,000</a:t>
                      </a:r>
                      <a:endParaRPr lang="zh-TW" altLang="en-US" sz="1400" dirty="0">
                        <a:solidFill>
                          <a:srgbClr val="FFFFFF"/>
                        </a:solidFill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rPr>
                        <a:t>-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564581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altLang="zh-TW" sz="1400" baseline="0" dirty="0" smtClean="0">
                          <a:latin typeface="Times New Roman" pitchFamily="18" charset="0"/>
                          <a:ea typeface="標楷體" pitchFamily="65" charset="-120"/>
                        </a:rPr>
                        <a:t>Penghu</a:t>
                      </a:r>
                    </a:p>
                    <a:p>
                      <a:r>
                        <a:rPr lang="en-US" altLang="zh-TW" sz="1400" baseline="0" dirty="0" smtClean="0">
                          <a:latin typeface="Times New Roman" pitchFamily="18" charset="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400" baseline="0" dirty="0" smtClean="0">
                          <a:latin typeface="Times New Roman" pitchFamily="18" charset="0"/>
                          <a:ea typeface="標楷體" pitchFamily="65" charset="-120"/>
                        </a:rPr>
                        <a:t>澎湖</a:t>
                      </a:r>
                      <a:r>
                        <a:rPr lang="en-US" altLang="zh-TW" sz="1400" baseline="0" dirty="0" smtClean="0">
                          <a:latin typeface="Times New Roman" pitchFamily="18" charset="0"/>
                          <a:ea typeface="標楷體" pitchFamily="65" charset="-120"/>
                        </a:rPr>
                        <a:t>)</a:t>
                      </a:r>
                      <a:endParaRPr lang="zh-TW" altLang="en-US" sz="1400" baseline="0" dirty="0">
                        <a:solidFill>
                          <a:srgbClr val="FFFF66"/>
                        </a:solidFill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itchFamily="18" charset="0"/>
                          <a:ea typeface="標楷體" pitchFamily="65" charset="-120"/>
                        </a:rPr>
                        <a:t>141.1</a:t>
                      </a:r>
                      <a:endParaRPr lang="zh-TW" altLang="en-US" sz="1400" dirty="0">
                        <a:solidFill>
                          <a:srgbClr val="FFFFFF"/>
                        </a:solidFill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itchFamily="18" charset="0"/>
                          <a:ea typeface="標楷體" pitchFamily="65" charset="-120"/>
                        </a:rPr>
                        <a:t>97,000</a:t>
                      </a:r>
                      <a:endParaRPr lang="zh-TW" altLang="en-US" sz="1400" dirty="0">
                        <a:solidFill>
                          <a:srgbClr val="FFFFFF"/>
                        </a:solidFill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rPr>
                        <a:t>Failed in Sep,</a:t>
                      </a:r>
                      <a:r>
                        <a:rPr lang="en-US" altLang="zh-TW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rPr>
                        <a:t> 2009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564581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altLang="zh-TW" sz="1400" baseline="0" dirty="0" err="1" smtClean="0">
                          <a:latin typeface="Times New Roman" pitchFamily="18" charset="0"/>
                          <a:ea typeface="標楷體" pitchFamily="65" charset="-120"/>
                        </a:rPr>
                        <a:t>Linqiu</a:t>
                      </a:r>
                      <a:endParaRPr lang="en-US" altLang="zh-TW" sz="1400" baseline="0" dirty="0" smtClean="0">
                        <a:latin typeface="Times New Roman" pitchFamily="18" charset="0"/>
                        <a:ea typeface="標楷體" pitchFamily="65" charset="-120"/>
                      </a:endParaRPr>
                    </a:p>
                    <a:p>
                      <a:r>
                        <a:rPr lang="en-US" altLang="zh-TW" sz="1400" baseline="0" dirty="0" smtClean="0">
                          <a:latin typeface="Times New Roman" pitchFamily="18" charset="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400" baseline="0" dirty="0" smtClean="0">
                          <a:latin typeface="Times New Roman" pitchFamily="18" charset="0"/>
                          <a:ea typeface="標楷體" pitchFamily="65" charset="-120"/>
                        </a:rPr>
                        <a:t>小琉球</a:t>
                      </a:r>
                      <a:r>
                        <a:rPr lang="en-US" altLang="zh-TW" sz="1400" baseline="0" dirty="0" smtClean="0">
                          <a:latin typeface="Times New Roman" pitchFamily="18" charset="0"/>
                          <a:ea typeface="標楷體" pitchFamily="65" charset="-120"/>
                        </a:rPr>
                        <a:t>)</a:t>
                      </a:r>
                      <a:endParaRPr lang="zh-TW" altLang="en-US" sz="1400" baseline="0" dirty="0">
                        <a:solidFill>
                          <a:srgbClr val="FFFF66"/>
                        </a:solidFill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itchFamily="18" charset="0"/>
                          <a:ea typeface="標楷體" pitchFamily="65" charset="-120"/>
                        </a:rPr>
                        <a:t>6.8</a:t>
                      </a:r>
                      <a:endParaRPr lang="zh-TW" altLang="en-US" sz="1400" dirty="0">
                        <a:solidFill>
                          <a:srgbClr val="FFFFFF"/>
                        </a:solidFill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itchFamily="18" charset="0"/>
                          <a:ea typeface="標楷體" pitchFamily="65" charset="-120"/>
                        </a:rPr>
                        <a:t>13,000</a:t>
                      </a:r>
                      <a:endParaRPr lang="zh-TW" altLang="en-US" sz="1400" dirty="0">
                        <a:solidFill>
                          <a:srgbClr val="FFFFFF"/>
                        </a:solidFill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rPr>
                        <a:t>-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71693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altLang="zh-TW" sz="1400" baseline="0" dirty="0" smtClean="0">
                          <a:latin typeface="Times New Roman" pitchFamily="18" charset="0"/>
                          <a:ea typeface="標楷體" pitchFamily="65" charset="-120"/>
                        </a:rPr>
                        <a:t>Green Island</a:t>
                      </a:r>
                    </a:p>
                    <a:p>
                      <a:r>
                        <a:rPr lang="en-US" altLang="zh-TW" sz="1400" baseline="0" dirty="0" smtClean="0">
                          <a:latin typeface="Times New Roman" pitchFamily="18" charset="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400" baseline="0" dirty="0" smtClean="0">
                          <a:latin typeface="Times New Roman" pitchFamily="18" charset="0"/>
                          <a:ea typeface="標楷體" pitchFamily="65" charset="-120"/>
                        </a:rPr>
                        <a:t>綠島</a:t>
                      </a:r>
                      <a:r>
                        <a:rPr lang="en-US" altLang="zh-TW" sz="1400" baseline="0" dirty="0" smtClean="0">
                          <a:latin typeface="Times New Roman" pitchFamily="18" charset="0"/>
                          <a:ea typeface="標楷體" pitchFamily="65" charset="-120"/>
                        </a:rPr>
                        <a:t>)</a:t>
                      </a:r>
                      <a:endParaRPr lang="zh-TW" altLang="en-US" sz="1400" baseline="0" dirty="0">
                        <a:solidFill>
                          <a:srgbClr val="FFFF66"/>
                        </a:solidFill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itchFamily="18" charset="0"/>
                          <a:ea typeface="標楷體" pitchFamily="65" charset="-120"/>
                        </a:rPr>
                        <a:t>16</a:t>
                      </a:r>
                      <a:endParaRPr lang="zh-TW" altLang="en-US" sz="1400" dirty="0">
                        <a:solidFill>
                          <a:srgbClr val="FFFFFF"/>
                        </a:solidFill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itchFamily="18" charset="0"/>
                          <a:ea typeface="標楷體" pitchFamily="65" charset="-120"/>
                        </a:rPr>
                        <a:t>3,000</a:t>
                      </a:r>
                      <a:endParaRPr lang="zh-TW" altLang="en-US" sz="1400" dirty="0">
                        <a:solidFill>
                          <a:srgbClr val="FFFFFF"/>
                        </a:solidFill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rPr>
                        <a:t>-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71580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altLang="zh-TW" sz="1400" baseline="0" dirty="0" err="1" smtClean="0">
                          <a:latin typeface="Times New Roman" pitchFamily="18" charset="0"/>
                          <a:ea typeface="標楷體" pitchFamily="65" charset="-120"/>
                        </a:rPr>
                        <a:t>Lanyu</a:t>
                      </a:r>
                      <a:endParaRPr lang="en-US" altLang="zh-TW" sz="1400" baseline="0" dirty="0" smtClean="0">
                        <a:latin typeface="Times New Roman" pitchFamily="18" charset="0"/>
                        <a:ea typeface="標楷體" pitchFamily="65" charset="-120"/>
                      </a:endParaRPr>
                    </a:p>
                    <a:p>
                      <a:r>
                        <a:rPr lang="en-US" altLang="zh-TW" sz="1400" baseline="0" dirty="0" smtClean="0">
                          <a:latin typeface="Times New Roman" pitchFamily="18" charset="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400" baseline="0" dirty="0" smtClean="0">
                          <a:latin typeface="Times New Roman" pitchFamily="18" charset="0"/>
                          <a:ea typeface="標楷體" pitchFamily="65" charset="-120"/>
                        </a:rPr>
                        <a:t>蘭嶼</a:t>
                      </a:r>
                      <a:r>
                        <a:rPr lang="en-US" altLang="zh-TW" sz="1400" baseline="0" dirty="0" smtClean="0">
                          <a:latin typeface="Times New Roman" pitchFamily="18" charset="0"/>
                          <a:ea typeface="標楷體" pitchFamily="65" charset="-120"/>
                        </a:rPr>
                        <a:t>)</a:t>
                      </a:r>
                      <a:endParaRPr lang="zh-TW" altLang="en-US" sz="1400" baseline="0" dirty="0">
                        <a:solidFill>
                          <a:srgbClr val="FFFF66"/>
                        </a:solidFill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itchFamily="18" charset="0"/>
                          <a:ea typeface="標楷體" pitchFamily="65" charset="-120"/>
                        </a:rPr>
                        <a:t>46</a:t>
                      </a:r>
                      <a:endParaRPr lang="zh-TW" altLang="en-US" sz="1400" dirty="0">
                        <a:solidFill>
                          <a:srgbClr val="FFFFFF"/>
                        </a:solidFill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itchFamily="18" charset="0"/>
                          <a:ea typeface="標楷體" pitchFamily="65" charset="-120"/>
                        </a:rPr>
                        <a:t>4,664</a:t>
                      </a:r>
                      <a:endParaRPr lang="zh-TW" altLang="en-US" sz="1400" dirty="0">
                        <a:solidFill>
                          <a:srgbClr val="FFFFFF"/>
                        </a:solidFill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rPr>
                        <a:t>-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橢圓 25"/>
          <p:cNvSpPr/>
          <p:nvPr/>
        </p:nvSpPr>
        <p:spPr bwMode="auto">
          <a:xfrm>
            <a:off x="3563888" y="2132856"/>
            <a:ext cx="154208" cy="144016"/>
          </a:xfrm>
          <a:prstGeom prst="ellipse">
            <a:avLst/>
          </a:prstGeom>
          <a:solidFill>
            <a:schemeClr val="accent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3275856" y="2276872"/>
            <a:ext cx="848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Taoyuan</a:t>
            </a:r>
            <a:endParaRPr lang="zh-TW" alt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投影片編號版面配置區 27"/>
          <p:cNvSpPr>
            <a:spLocks noGrp="1"/>
          </p:cNvSpPr>
          <p:nvPr>
            <p:ph type="sldNum" sz="quarter" idx="12"/>
          </p:nvPr>
        </p:nvSpPr>
        <p:spPr>
          <a:xfrm>
            <a:off x="8665840" y="6553200"/>
            <a:ext cx="478160" cy="304800"/>
          </a:xfrm>
        </p:spPr>
        <p:txBody>
          <a:bodyPr/>
          <a:lstStyle/>
          <a:p>
            <a:fld id="{3D61EF21-E498-48A5-9052-471CC96A7131}" type="slidenum">
              <a:rPr lang="ko-KR" altLang="en-US" smtClean="0"/>
              <a:pPr/>
              <a:t>3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59832" y="260648"/>
            <a:ext cx="5760641" cy="653752"/>
          </a:xfrm>
        </p:spPr>
        <p:txBody>
          <a:bodyPr/>
          <a:lstStyle/>
          <a:p>
            <a:r>
              <a:rPr lang="en-US" altLang="zh-TW" sz="2400" b="1" i="0" dirty="0" smtClean="0">
                <a:latin typeface="Times New Roman" pitchFamily="18" charset="0"/>
                <a:cs typeface="Times New Roman" pitchFamily="18" charset="0"/>
              </a:rPr>
              <a:t>C. Current Status of the Bill of Casino Control Act and Draft of IR Regulation</a:t>
            </a:r>
            <a:endParaRPr lang="zh-TW" altLang="en-US" sz="2400" i="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323528" y="1271855"/>
            <a:ext cx="835253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just">
              <a:spcBef>
                <a:spcPts val="1200"/>
              </a:spcBef>
              <a:buClrTx/>
              <a:buFont typeface="Wingdings" pitchFamily="2" charset="2"/>
              <a:buChar char="u"/>
              <a:defRPr/>
            </a:pPr>
            <a:r>
              <a:rPr lang="en-US" altLang="zh-TW" sz="2000" b="1" dirty="0" smtClean="0">
                <a:latin typeface="Times New Roman" pitchFamily="18" charset="0"/>
              </a:rPr>
              <a:t>Bill of the Casino Control Act</a:t>
            </a:r>
          </a:p>
          <a:p>
            <a:pPr marL="536575" indent="-263525" algn="just">
              <a:spcBef>
                <a:spcPts val="600"/>
              </a:spcBef>
              <a:buClrTx/>
              <a:defRPr/>
            </a:pPr>
            <a:r>
              <a:rPr lang="en-US" altLang="zh-TW" sz="2000" dirty="0" smtClean="0">
                <a:latin typeface="Times New Roman" pitchFamily="18" charset="0"/>
              </a:rPr>
              <a:t>Completed in Jan, 2013 by Lin &amp; Partners, selected by the MOTC (the designated casino authority) among 9 international consortiums in 2010.</a:t>
            </a:r>
          </a:p>
          <a:p>
            <a:pPr marL="536575" indent="-263525" algn="just">
              <a:spcBef>
                <a:spcPts val="600"/>
              </a:spcBef>
              <a:buClrTx/>
              <a:defRPr/>
            </a:pPr>
            <a:r>
              <a:rPr lang="en-US" altLang="zh-TW" sz="2000" dirty="0" smtClean="0">
                <a:latin typeface="Times New Roman" pitchFamily="18" charset="0"/>
              </a:rPr>
              <a:t>Approved by the Central Government on May 2, 2013.</a:t>
            </a:r>
          </a:p>
          <a:p>
            <a:pPr marL="536575" indent="-263525" algn="just">
              <a:spcBef>
                <a:spcPts val="600"/>
              </a:spcBef>
              <a:buClrTx/>
              <a:defRPr/>
            </a:pPr>
            <a:r>
              <a:rPr lang="en-US" altLang="zh-TW" sz="2000" dirty="0" smtClean="0">
                <a:latin typeface="Times New Roman" pitchFamily="18" charset="0"/>
              </a:rPr>
              <a:t>Listed in priority bills by the Congress in Sep, 2013.</a:t>
            </a:r>
          </a:p>
          <a:p>
            <a:pPr marL="536575" indent="-263525" algn="just">
              <a:spcBef>
                <a:spcPts val="600"/>
              </a:spcBef>
              <a:buClrTx/>
              <a:defRPr/>
            </a:pPr>
            <a:r>
              <a:rPr lang="en-US" altLang="zh-TW" sz="2000" dirty="0" smtClean="0">
                <a:latin typeface="Times New Roman" pitchFamily="18" charset="0"/>
              </a:rPr>
              <a:t>Scheduled to be discussed in the public hearing held by the Congress in Dec 4, 2013.</a:t>
            </a:r>
          </a:p>
          <a:p>
            <a:pPr marL="536575" indent="-263525" algn="just">
              <a:spcBef>
                <a:spcPts val="600"/>
              </a:spcBef>
              <a:buClrTx/>
              <a:defRPr/>
            </a:pPr>
            <a:r>
              <a:rPr lang="en-US" altLang="zh-TW" sz="2000" dirty="0" smtClean="0">
                <a:latin typeface="Times New Roman" pitchFamily="18" charset="0"/>
              </a:rPr>
              <a:t>Scheduled to be reviewed by the Congress from Dec 5, 2013.</a:t>
            </a:r>
          </a:p>
          <a:p>
            <a:pPr marL="536575" indent="-263525" algn="just">
              <a:spcBef>
                <a:spcPts val="600"/>
              </a:spcBef>
              <a:buClrTx/>
              <a:defRPr/>
            </a:pPr>
            <a:endParaRPr lang="en-US" altLang="zh-TW" sz="20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Draft</a:t>
            </a:r>
            <a:r>
              <a:rPr lang="en-US" altLang="zh-TW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of the Integrated Resort Investment Regulation</a:t>
            </a:r>
          </a:p>
          <a:p>
            <a:pPr marL="536575" indent="-263525"/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Completed by the MOTC in Oct, 2013.</a:t>
            </a:r>
          </a:p>
          <a:p>
            <a:pPr marL="536575" indent="-263525"/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Scheduled to be submitted to Executive Yuan in Nov, 2013, the top executive branch of R.O.C, for its approval.</a:t>
            </a:r>
            <a:endParaRPr lang="zh-TW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6575" indent="-263525" algn="just">
              <a:spcBef>
                <a:spcPts val="1200"/>
              </a:spcBef>
              <a:buClrTx/>
              <a:defRPr/>
            </a:pPr>
            <a:endParaRPr lang="en-US" altLang="zh-TW" sz="2000" dirty="0" smtClean="0">
              <a:latin typeface="Times New Roman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737848" y="6553200"/>
            <a:ext cx="406152" cy="304800"/>
          </a:xfrm>
        </p:spPr>
        <p:txBody>
          <a:bodyPr/>
          <a:lstStyle/>
          <a:p>
            <a:fld id="{3D61EF21-E498-48A5-9052-471CC96A7131}" type="slidenum">
              <a:rPr lang="ko-KR" altLang="en-US" smtClean="0"/>
              <a:pPr/>
              <a:t>4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23320" y="332656"/>
            <a:ext cx="6120680" cy="603250"/>
          </a:xfrm>
        </p:spPr>
        <p:txBody>
          <a:bodyPr/>
          <a:lstStyle/>
          <a:p>
            <a:r>
              <a:rPr lang="en-US" altLang="zh-TW" sz="28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D. Casino License and its Application</a:t>
            </a:r>
            <a:endParaRPr lang="zh-TW" altLang="en-US" sz="2800" i="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lvl="0" indent="-358775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u"/>
            </a:pPr>
            <a:r>
              <a:rPr lang="en-US" altLang="zh-TW" sz="18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Number of License</a:t>
            </a:r>
            <a:r>
              <a:rPr lang="en-US" altLang="zh-TW" sz="18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: Determined by Executive Yuan referring to local government’s recommendation based on the feasibility study or RFC</a:t>
            </a:r>
          </a:p>
          <a:p>
            <a:pPr marL="446088" lvl="0" indent="-358775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u"/>
            </a:pPr>
            <a:r>
              <a:rPr lang="en-US" altLang="zh-TW" sz="18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Term of License</a:t>
            </a:r>
            <a:r>
              <a:rPr lang="en-US" altLang="zh-TW" sz="18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: Initially 30 years and renewable for another 30 years if the casino operates pass the 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evaluation conducted by casino authority as sound operators</a:t>
            </a:r>
          </a:p>
          <a:p>
            <a:pPr marL="446088" lvl="0" indent="-358775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u"/>
            </a:pPr>
            <a:r>
              <a:rPr lang="en-US" altLang="zh-TW" sz="18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Real Property of Casino</a:t>
            </a:r>
            <a:r>
              <a:rPr lang="en-US" altLang="zh-TW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 Casino operator may either acquire on its own or lease from local government</a:t>
            </a:r>
          </a:p>
          <a:p>
            <a:pPr marL="446088" lvl="0" indent="-358775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u"/>
            </a:pP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Ratio of Gaming Floor to IR Floor: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 5%.</a:t>
            </a:r>
            <a:endParaRPr lang="en-US" altLang="zh-TW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46088" indent="-358775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u"/>
            </a:pP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One single operator for IR and casino: 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One operator is required to run both of IR and casino</a:t>
            </a:r>
          </a:p>
          <a:p>
            <a:pPr marL="446088" lvl="0" indent="-358775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u"/>
            </a:pP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Four Steps of Application of casino license</a:t>
            </a:r>
          </a:p>
          <a:p>
            <a:pPr marL="714375" indent="-261938">
              <a:spcBef>
                <a:spcPts val="600"/>
              </a:spcBef>
              <a:spcAft>
                <a:spcPts val="0"/>
              </a:spcAft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Step 1:  Apply for and pass the suitability review</a:t>
            </a:r>
          </a:p>
          <a:p>
            <a:pPr marL="714375" indent="-261938">
              <a:spcBef>
                <a:spcPts val="600"/>
              </a:spcBef>
              <a:spcAft>
                <a:spcPts val="0"/>
              </a:spcAft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Step 2:  Apply for and obtain IR investment permit</a:t>
            </a:r>
          </a:p>
          <a:p>
            <a:pPr marL="714375" indent="-261938">
              <a:spcBef>
                <a:spcPts val="600"/>
              </a:spcBef>
              <a:spcAft>
                <a:spcPts val="0"/>
              </a:spcAft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Step 3:  Apply for and obtain casino construction permit</a:t>
            </a:r>
          </a:p>
          <a:p>
            <a:pPr marL="714375" indent="-261938">
              <a:spcBef>
                <a:spcPts val="600"/>
              </a:spcBef>
              <a:spcAft>
                <a:spcPts val="0"/>
              </a:spcAft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Step 4:  Apply for and obtain casino license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zh-TW" altLang="en-US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737848" y="6553200"/>
            <a:ext cx="406152" cy="304800"/>
          </a:xfrm>
        </p:spPr>
        <p:txBody>
          <a:bodyPr/>
          <a:lstStyle/>
          <a:p>
            <a:fld id="{3D61EF21-E498-48A5-9052-471CC96A7131}" type="slidenum">
              <a:rPr lang="ko-KR" altLang="en-US" smtClean="0"/>
              <a:pPr/>
              <a:t>5</a:t>
            </a:fld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5760640" cy="603250"/>
          </a:xfrm>
        </p:spPr>
        <p:txBody>
          <a:bodyPr/>
          <a:lstStyle/>
          <a:p>
            <a:r>
              <a:rPr lang="en-US" altLang="zh-TW" sz="2800" b="1" i="0" dirty="0" smtClean="0">
                <a:latin typeface="Times New Roman" pitchFamily="18" charset="0"/>
                <a:cs typeface="Times New Roman" pitchFamily="18" charset="0"/>
              </a:rPr>
              <a:t>E. Process to Obtain Casino License</a:t>
            </a:r>
            <a:endParaRPr lang="zh-TW" altLang="en-US" sz="2800" b="1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748464" y="6553200"/>
            <a:ext cx="395536" cy="304800"/>
          </a:xfrm>
        </p:spPr>
        <p:txBody>
          <a:bodyPr/>
          <a:lstStyle/>
          <a:p>
            <a:fld id="{3D61EF21-E498-48A5-9052-471CC96A7131}" type="slidenum">
              <a:rPr lang="ko-KR" altLang="en-US" smtClean="0"/>
              <a:pPr/>
              <a:t>6</a:t>
            </a:fld>
            <a:endParaRPr lang="en-US" altLang="ko-KR" dirty="0"/>
          </a:p>
        </p:txBody>
      </p:sp>
      <p:graphicFrame>
        <p:nvGraphicFramePr>
          <p:cNvPr id="5" name="資料庫圖表 4"/>
          <p:cNvGraphicFramePr/>
          <p:nvPr/>
        </p:nvGraphicFramePr>
        <p:xfrm>
          <a:off x="539552" y="1052736"/>
          <a:ext cx="799288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0" y="6237312"/>
            <a:ext cx="9144000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Est. Time from D-Day to casino opening:  1.</a:t>
            </a:r>
            <a:r>
              <a:rPr lang="en-US" altLang="zh-TW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Macau</a:t>
            </a:r>
            <a:r>
              <a:rPr lang="en-US" altLang="zh-TW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D+ 24-36 months</a:t>
            </a:r>
            <a:r>
              <a:rPr lang="en-US" altLang="zh-TW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TW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2.Singapore:</a:t>
            </a:r>
            <a:r>
              <a:rPr lang="en-US" altLang="zh-TW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D+ 48 months </a:t>
            </a:r>
            <a:endParaRPr lang="zh-TW" altLang="en-US" sz="1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Box 2"/>
          <p:cNvSpPr txBox="1">
            <a:spLocks noChangeArrowheads="1"/>
          </p:cNvSpPr>
          <p:nvPr/>
        </p:nvSpPr>
        <p:spPr bwMode="auto">
          <a:xfrm>
            <a:off x="5227638" y="6557963"/>
            <a:ext cx="3902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600" b="1">
                <a:solidFill>
                  <a:schemeClr val="bg1"/>
                </a:solidFill>
              </a:rPr>
              <a:t>May 21 – 23, 2013 | Venetian Macao</a:t>
            </a: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8676456" y="6525344"/>
            <a:ext cx="467544" cy="332656"/>
          </a:xfrm>
        </p:spPr>
        <p:txBody>
          <a:bodyPr/>
          <a:lstStyle/>
          <a:p>
            <a:pPr>
              <a:defRPr/>
            </a:pPr>
            <a:fld id="{74F1CBB1-29E4-4C27-9D16-7BB82B2DBFDD}" type="slidenum">
              <a:rPr lang="en-US" altLang="zh-TW" sz="1200" smtClean="0"/>
              <a:pPr>
                <a:defRPr/>
              </a:pPr>
              <a:t>7</a:t>
            </a:fld>
            <a:endParaRPr lang="en-US" altLang="zh-TW" sz="1200" dirty="0"/>
          </a:p>
        </p:txBody>
      </p:sp>
      <p:graphicFrame>
        <p:nvGraphicFramePr>
          <p:cNvPr id="8" name="Group 6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40979178"/>
              </p:ext>
            </p:extLst>
          </p:nvPr>
        </p:nvGraphicFramePr>
        <p:xfrm>
          <a:off x="107504" y="1196752"/>
          <a:ext cx="8903156" cy="4971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/>
                <a:gridCol w="2885395"/>
                <a:gridCol w="1579101"/>
                <a:gridCol w="2710468"/>
              </a:tblGrid>
              <a:tr h="348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Category</a:t>
                      </a:r>
                      <a:endParaRPr kumimoji="1" lang="zh-TW" alt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Tax Rate</a:t>
                      </a:r>
                      <a:endParaRPr kumimoji="1" lang="zh-TW" alt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en-US" altLang="zh-TW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Collection Agency</a:t>
                      </a:r>
                      <a:endParaRPr lang="zh-TW" altLang="en-US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</a:t>
                      </a:r>
                      <a:endParaRPr kumimoji="1" lang="zh-TW" alt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92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1.Casino Tax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Up to GGR7% (Decided by local government)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en-US" altLang="zh-TW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Local  Government</a:t>
                      </a:r>
                      <a:endParaRPr lang="zh-TW" altLang="en-US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TBD by Local Government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787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2.Franchise Fee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1" lang="en-US" altLang="zh-TW" sz="14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1" lang="en-US" altLang="zh-TW" sz="1400" i="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r>
                        <a:rPr kumimoji="1" lang="en-US" altLang="zh-TW" sz="14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year to 15</a:t>
                      </a:r>
                      <a:r>
                        <a:rPr kumimoji="1" lang="en-US" altLang="zh-TW" sz="1400" i="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 </a:t>
                      </a:r>
                      <a:r>
                        <a:rPr kumimoji="1" lang="en-US" altLang="zh-TW" sz="14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year:    GGR7%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1" lang="en-US" altLang="zh-TW" sz="14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kumimoji="1" lang="en-US" altLang="zh-TW" sz="1400" i="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kumimoji="1" lang="en-US" altLang="zh-TW" sz="14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year to 25</a:t>
                      </a:r>
                      <a:r>
                        <a:rPr kumimoji="1" lang="en-US" altLang="zh-TW" sz="1400" i="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kumimoji="1" lang="en-US" altLang="zh-TW" sz="14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year: GGR 8%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1" lang="en-US" altLang="zh-TW" sz="14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kumimoji="1" lang="en-US" altLang="zh-TW" sz="1400" i="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kumimoji="1" lang="en-US" altLang="zh-TW" sz="14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year~:                   GGR 9%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en-US" altLang="zh-TW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MOF </a:t>
                      </a:r>
                      <a:endParaRPr lang="en-US" altLang="zh-TW" sz="14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1" lang="en-US" altLang="zh-TW" sz="14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Treasury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1" lang="en-US" altLang="zh-TW" sz="14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Offshore Island Development Fund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762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3.Public Benefit Levy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GGR 0.5%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en-US" altLang="zh-TW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MOTC</a:t>
                      </a:r>
                      <a:endParaRPr lang="en-US" altLang="zh-TW" sz="14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zh-TW" sz="1400" i="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Education, culture, medical, public health, and social benefit</a:t>
                      </a:r>
                      <a:endParaRPr lang="en-US" altLang="zh-TW" sz="1400" i="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36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4.Problem Gambling Prevention Fund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4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GGR 0.5%</a:t>
                      </a:r>
                      <a:endParaRPr kumimoji="1" lang="zh-TW" altLang="en-US" sz="140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Problem Gambling Foundation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Research and implementation on </a:t>
                      </a:r>
                      <a:r>
                        <a:rPr lang="en-US" altLang="zh-TW" sz="14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TW" sz="14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rotection</a:t>
                      </a:r>
                      <a:r>
                        <a:rPr lang="en-US" altLang="zh-TW" sz="14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measures of problem gambling</a:t>
                      </a:r>
                      <a:endParaRPr lang="zh-TW" altLang="en-US" sz="14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48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Subtotal (Items 1-4)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GGR  15%-17%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36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5.License Fee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TBD by casino authority based on supervision cost (approximate 8~10 million USD per year)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en-US" altLang="zh-TW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MOTC</a:t>
                      </a:r>
                      <a:endParaRPr lang="zh-TW" altLang="en-US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Casino Authority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30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6.Corporate Tax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4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17% </a:t>
                      </a:r>
                      <a:r>
                        <a:rPr kumimoji="0" lang="en-US" altLang="zh-TW" sz="14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 Pre-Tax Profit</a:t>
                      </a: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en-US" altLang="zh-TW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MOF</a:t>
                      </a:r>
                      <a:endParaRPr lang="zh-TW" altLang="en-US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Central Government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6589240" cy="419546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TW" sz="2800" b="1" i="0" dirty="0" smtClean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F. Taxation, Levy, and Fees</a:t>
            </a:r>
            <a:endParaRPr lang="zh-TW" altLang="en-US" sz="28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Box 2"/>
          <p:cNvSpPr txBox="1">
            <a:spLocks noChangeArrowheads="1"/>
          </p:cNvSpPr>
          <p:nvPr/>
        </p:nvSpPr>
        <p:spPr bwMode="auto">
          <a:xfrm>
            <a:off x="5227638" y="6557963"/>
            <a:ext cx="3902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600" b="1" dirty="0">
                <a:solidFill>
                  <a:schemeClr val="bg1"/>
                </a:solidFill>
              </a:rPr>
              <a:t>May </a:t>
            </a:r>
            <a:r>
              <a:rPr lang="en-US" altLang="zh-TW" sz="1600" b="1" dirty="0" smtClean="0">
                <a:solidFill>
                  <a:schemeClr val="bg1"/>
                </a:solidFill>
              </a:rPr>
              <a:t>1 </a:t>
            </a:r>
            <a:r>
              <a:rPr lang="en-US" altLang="zh-TW" sz="1600" b="1" dirty="0">
                <a:solidFill>
                  <a:schemeClr val="bg1"/>
                </a:solidFill>
              </a:rPr>
              <a:t>– 23, 2013 | Venetian Macao</a:t>
            </a:r>
          </a:p>
        </p:txBody>
      </p:sp>
      <p:graphicFrame>
        <p:nvGraphicFramePr>
          <p:cNvPr id="8" name="Group 68"/>
          <p:cNvGraphicFramePr>
            <a:graphicFrameLocks noGrp="1"/>
          </p:cNvGraphicFramePr>
          <p:nvPr>
            <p:ph idx="1"/>
          </p:nvPr>
        </p:nvGraphicFramePr>
        <p:xfrm>
          <a:off x="179512" y="1340768"/>
          <a:ext cx="8784976" cy="4615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3096344"/>
                <a:gridCol w="1805041"/>
                <a:gridCol w="953506"/>
                <a:gridCol w="1777957"/>
              </a:tblGrid>
              <a:tr h="613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Jurisdiction</a:t>
                      </a: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Gaming Tax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(Based on Gaming Gross Revenue)</a:t>
                      </a:r>
                      <a:endParaRPr kumimoji="0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Corporate Tax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altLang="zh-TW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Based on Pre-Tax Profit)</a:t>
                      </a:r>
                      <a:endParaRPr kumimoji="0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Numbers of Casino</a:t>
                      </a:r>
                    </a:p>
                    <a:p>
                      <a:pPr algn="ctr"/>
                      <a:r>
                        <a:rPr lang="en-US" altLang="zh-TW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(2013)</a:t>
                      </a:r>
                      <a:endParaRPr lang="zh-TW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Tax revenue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(USD,2012-2013)</a:t>
                      </a:r>
                    </a:p>
                  </a:txBody>
                  <a:tcPr horzOverflow="overflow"/>
                </a:tc>
              </a:tr>
              <a:tr h="53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Taiwan</a:t>
                      </a: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15~17%</a:t>
                      </a: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17%</a:t>
                      </a:r>
                      <a:endParaRPr kumimoji="0" lang="en-US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-</a:t>
                      </a:r>
                    </a:p>
                  </a:txBody>
                  <a:tcPr horzOverflow="overflow"/>
                </a:tc>
              </a:tr>
              <a:tr h="594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Singapore</a:t>
                      </a: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5%+7%(VAT)     for revenue from VIP</a:t>
                      </a:r>
                      <a:endParaRPr kumimoji="0" lang="zh-TW" altLang="en-US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15%+7%(VAT)   for revenue from mass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17%</a:t>
                      </a: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2</a:t>
                      </a:r>
                      <a:endParaRPr lang="zh-TW" altLang="en-US" sz="1400" dirty="0"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10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 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billion</a:t>
                      </a:r>
                    </a:p>
                  </a:txBody>
                  <a:tcPr horzOverflow="overflow"/>
                </a:tc>
              </a:tr>
              <a:tr h="551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Macau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39%</a:t>
                      </a: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N/A</a:t>
                      </a: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35</a:t>
                      </a:r>
                      <a:endParaRPr lang="zh-TW" altLang="en-US" sz="1400" dirty="0"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160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 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billion</a:t>
                      </a:r>
                    </a:p>
                  </a:txBody>
                  <a:tcPr horzOverflow="overflow"/>
                </a:tc>
              </a:tr>
              <a:tr h="594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Malaysia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25%</a:t>
                      </a: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25%</a:t>
                      </a: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4</a:t>
                      </a:r>
                      <a:endParaRPr lang="zh-TW" altLang="en-US" sz="1400" dirty="0"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700million</a:t>
                      </a:r>
                    </a:p>
                  </a:txBody>
                  <a:tcPr horzOverflow="overflow"/>
                </a:tc>
              </a:tr>
              <a:tr h="594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Philippines</a:t>
                      </a: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15% for premium players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25% for other players </a:t>
                      </a: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N/A</a:t>
                      </a: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19</a:t>
                      </a:r>
                      <a:endParaRPr lang="zh-TW" altLang="en-US" sz="1400" dirty="0"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350 million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horzOverflow="overflow"/>
                </a:tc>
              </a:tr>
              <a:tr h="440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Vietnam</a:t>
                      </a: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20%</a:t>
                      </a: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30%</a:t>
                      </a: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3</a:t>
                      </a:r>
                      <a:endParaRPr lang="zh-TW" altLang="en-US" sz="1400" dirty="0"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80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 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million</a:t>
                      </a:r>
                    </a:p>
                  </a:txBody>
                  <a:tcPr horzOverflow="overflow"/>
                </a:tc>
              </a:tr>
              <a:tr h="440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altLang="zh-TW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Vladivostok</a:t>
                      </a: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3,750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 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USD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 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per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 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table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  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225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  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USD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 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per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 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slot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20%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4</a:t>
                      </a:r>
                      <a:endParaRPr lang="zh-TW" altLang="en-US" sz="1400" dirty="0"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 pitchFamily="34" charset="-120"/>
                        </a:rPr>
                        <a:t>-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344817" cy="563563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TW" sz="2800" b="1" i="0" dirty="0" smtClean="0">
                <a:solidFill>
                  <a:schemeClr val="bg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G. Casino Taxation Survey in Asian Countries</a:t>
            </a:r>
            <a:endParaRPr lang="zh-TW" altLang="en-US" sz="28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>
          <a:xfrm>
            <a:off x="8665840" y="6553200"/>
            <a:ext cx="478160" cy="304800"/>
          </a:xfrm>
        </p:spPr>
        <p:txBody>
          <a:bodyPr/>
          <a:lstStyle/>
          <a:p>
            <a:fld id="{DB405AB5-9AD3-442E-9FAB-3584EFEA3391}" type="slidenum">
              <a:rPr lang="en-US" altLang="zh-TW" sz="1200" smtClean="0"/>
              <a:pPr/>
              <a:t>8</a:t>
            </a:fld>
            <a:endParaRPr lang="en-US" altLang="zh-TW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Char char="u"/>
            </a:pP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Corporate Structure: 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Limited liability companies incorporated in Taiwan.  One company is required to run both of casino and IR.</a:t>
            </a:r>
            <a:endParaRPr lang="zh-TW" altLang="zh-TW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u"/>
            </a:pP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Minimum Paid-In Capital: 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TBD by casino authority, depending on respective situations of individual islands.</a:t>
            </a:r>
            <a:endParaRPr lang="zh-TW" altLang="zh-TW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u"/>
            </a:pP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IR &amp; Casino Experience: 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At least one main shareholder must have the experience in the management and operation of a casino-based integrated resort.</a:t>
            </a:r>
            <a:endParaRPr lang="zh-TW" altLang="zh-TW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u"/>
            </a:pP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Foreign Ownership: 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No local-partner requirement &amp; No foreign ownership restriction.</a:t>
            </a:r>
            <a:endParaRPr lang="zh-TW" altLang="zh-TW" sz="1800" dirty="0" smtClean="0">
              <a:latin typeface="Times New Roman" pitchFamily="18" charset="0"/>
              <a:cs typeface="Times New Roman" pitchFamily="18" charset="0"/>
            </a:endParaRPr>
          </a:p>
          <a:p>
            <a:pPr fontAlgn="t">
              <a:spcBef>
                <a:spcPts val="600"/>
              </a:spcBef>
              <a:buFont typeface="Wingdings" pitchFamily="2" charset="2"/>
              <a:buChar char="u"/>
            </a:pP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Capital Commitment &amp; Non-Competition: 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Main shareholder must maintain at least 20% shares of casino operator for10 years and not own any share of any other Taiwan casino operator.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93832" y="6553200"/>
            <a:ext cx="550168" cy="304800"/>
          </a:xfrm>
        </p:spPr>
        <p:txBody>
          <a:bodyPr/>
          <a:lstStyle/>
          <a:p>
            <a:fld id="{3D61EF21-E498-48A5-9052-471CC96A7131}" type="slidenum">
              <a:rPr lang="ko-KR" altLang="en-US" sz="1200" smtClean="0"/>
              <a:pPr/>
              <a:t>9</a:t>
            </a:fld>
            <a:endParaRPr lang="en-US" altLang="ko-KR" sz="1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467544" y="5445224"/>
            <a:ext cx="856895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Main shareholder is one holding at least 20% in casino operator</a:t>
            </a:r>
            <a:r>
              <a:rPr lang="en-US" altLang="zh-TW" sz="1600" b="1" dirty="0" smtClean="0">
                <a:solidFill>
                  <a:srgbClr val="FF0000"/>
                </a:solidFill>
                <a:cs typeface="Times New Roman" pitchFamily="18" charset="0"/>
              </a:rPr>
              <a:t>;</a:t>
            </a:r>
            <a:endParaRPr lang="en-US" altLang="zh-TW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1600" b="1" dirty="0" smtClean="0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en-US" altLang="zh-TW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ajor shareholder is one holding at least 5%</a:t>
            </a:r>
            <a:endParaRPr lang="zh-TW" alt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5536" y="332656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  <a:ea typeface="新細明體" charset="-120"/>
                <a:cs typeface="Times New Roman" pitchFamily="18" charset="0"/>
              </a:rPr>
              <a:t>H. Qualifications of Casino Operator &amp; its Shareholders</a:t>
            </a:r>
            <a:endParaRPr lang="zh-TW" altLang="en-US" sz="28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91TGp_MSBlue_v2">
  <a:themeElements>
    <a:clrScheme name="Worldwide 2">
      <a:dk1>
        <a:srgbClr val="333333"/>
      </a:dk1>
      <a:lt1>
        <a:srgbClr val="FFFFFF"/>
      </a:lt1>
      <a:dk2>
        <a:srgbClr val="FFFFFF"/>
      </a:dk2>
      <a:lt2>
        <a:srgbClr val="B2B2B2"/>
      </a:lt2>
      <a:accent1>
        <a:srgbClr val="202AAE"/>
      </a:accent1>
      <a:accent2>
        <a:srgbClr val="CC5D36"/>
      </a:accent2>
      <a:accent3>
        <a:srgbClr val="FFFFFF"/>
      </a:accent3>
      <a:accent4>
        <a:srgbClr val="2A2A2A"/>
      </a:accent4>
      <a:accent5>
        <a:srgbClr val="ABACD3"/>
      </a:accent5>
      <a:accent6>
        <a:srgbClr val="B95330"/>
      </a:accent6>
      <a:hlink>
        <a:srgbClr val="1F7CD1"/>
      </a:hlink>
      <a:folHlink>
        <a:srgbClr val="6544CE"/>
      </a:folHlink>
    </a:clrScheme>
    <a:fontScheme name="Worldwid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orldwide 1">
        <a:dk1>
          <a:srgbClr val="4D4D4D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99CC00"/>
        </a:accent2>
        <a:accent3>
          <a:srgbClr val="FFFFFF"/>
        </a:accent3>
        <a:accent4>
          <a:srgbClr val="404040"/>
        </a:accent4>
        <a:accent5>
          <a:srgbClr val="AAC0C4"/>
        </a:accent5>
        <a:accent6>
          <a:srgbClr val="8AB900"/>
        </a:accent6>
        <a:hlink>
          <a:srgbClr val="3194CB"/>
        </a:hlink>
        <a:folHlink>
          <a:srgbClr val="B558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2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02AAE"/>
        </a:accent1>
        <a:accent2>
          <a:srgbClr val="CC5D36"/>
        </a:accent2>
        <a:accent3>
          <a:srgbClr val="FFFFFF"/>
        </a:accent3>
        <a:accent4>
          <a:srgbClr val="2A2A2A"/>
        </a:accent4>
        <a:accent5>
          <a:srgbClr val="ABACD3"/>
        </a:accent5>
        <a:accent6>
          <a:srgbClr val="B95330"/>
        </a:accent6>
        <a:hlink>
          <a:srgbClr val="1F7CD1"/>
        </a:hlink>
        <a:folHlink>
          <a:srgbClr val="6544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3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C8EC4"/>
        </a:accent1>
        <a:accent2>
          <a:srgbClr val="CFBE6B"/>
        </a:accent2>
        <a:accent3>
          <a:srgbClr val="FFFFFF"/>
        </a:accent3>
        <a:accent4>
          <a:srgbClr val="2A2A2A"/>
        </a:accent4>
        <a:accent5>
          <a:srgbClr val="ACC6DE"/>
        </a:accent5>
        <a:accent6>
          <a:srgbClr val="BBAC60"/>
        </a:accent6>
        <a:hlink>
          <a:srgbClr val="D98445"/>
        </a:hlink>
        <a:folHlink>
          <a:srgbClr val="8A71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091TGp_MSBlue_v2</Template>
  <TotalTime>3230</TotalTime>
  <Words>1670</Words>
  <Application>Microsoft Office PowerPoint</Application>
  <PresentationFormat>如螢幕大小 (4:3)</PresentationFormat>
  <Paragraphs>366</Paragraphs>
  <Slides>15</Slides>
  <Notes>2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091TGp_MSBlue_v2</vt:lpstr>
      <vt:lpstr>Image</vt:lpstr>
      <vt:lpstr>The Second Asia Pacific Conference on Gambling &amp; Commercial Gaming Research (APCG2013)</vt:lpstr>
      <vt:lpstr>A. Principles &amp; Legal Framework of Casino within Integrated Resort in Taiwan  </vt:lpstr>
      <vt:lpstr>B. Locations of Six Offshore Islands of Taiwan</vt:lpstr>
      <vt:lpstr>C. Current Status of the Bill of Casino Control Act and Draft of IR Regulation</vt:lpstr>
      <vt:lpstr>D. Casino License and its Application</vt:lpstr>
      <vt:lpstr>E. Process to Obtain Casino License</vt:lpstr>
      <vt:lpstr>F. Taxation, Levy, and Fees</vt:lpstr>
      <vt:lpstr>G. Casino Taxation Survey in Asian Countries</vt:lpstr>
      <vt:lpstr>投影片 9</vt:lpstr>
      <vt:lpstr>I. Other Key Points</vt:lpstr>
      <vt:lpstr>J. Trend of Casino Industry in Asia</vt:lpstr>
      <vt:lpstr>K. Top 10 casinos of the world</vt:lpstr>
      <vt:lpstr>L. Closing Remark</vt:lpstr>
      <vt:lpstr>Introduction of Lin &amp; Partners &amp; Dr. George Lin</vt:lpstr>
      <vt:lpstr>Thank you!!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Lin&amp;Partners</cp:lastModifiedBy>
  <cp:revision>462</cp:revision>
  <dcterms:created xsi:type="dcterms:W3CDTF">2013-05-29T07:20:32Z</dcterms:created>
  <dcterms:modified xsi:type="dcterms:W3CDTF">2013-12-04T09:40:49Z</dcterms:modified>
</cp:coreProperties>
</file>